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8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5" r:id="rId12"/>
    <p:sldId id="266" r:id="rId13"/>
    <p:sldId id="267" r:id="rId14"/>
    <p:sldId id="269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18680-CAA4-2E06-CDE2-60194A3DB9D0}" v="25" dt="2022-05-13T02:04:30.013"/>
    <p1510:client id="{417E56AA-A2DF-58DD-3B96-D06165754CC4}" v="827" dt="2022-05-17T17:19:09.387"/>
    <p1510:client id="{4437FD2C-8E62-9407-0526-491EFA48E4F0}" v="239" dt="2022-05-13T18:18:40.476"/>
    <p1510:client id="{5066BE14-A74D-1857-97F1-B1988BAC07A9}" v="1" dt="2022-05-18T02:35:00.183"/>
    <p1510:client id="{57180FA5-B4D9-B2AB-CD8D-30AF5547F306}" v="26" dt="2022-05-12T07:53:57.574"/>
    <p1510:client id="{642413A9-27AC-2A5F-F2F1-0BF3193B3255}" v="82" dt="2022-05-16T04:04:47.321"/>
    <p1510:client id="{80C6324C-604D-540C-719F-9470FE387857}" v="91" dt="2022-05-13T18:59:40.374"/>
    <p1510:client id="{A5729F4A-E453-25A0-A196-2C399D086E7E}" v="428" dt="2022-05-14T19:33:32.185"/>
    <p1510:client id="{C439BA98-8A51-434F-AD3A-1A46C323C1B1}" v="147" dt="2022-05-05T03:56:23.879"/>
    <p1510:client id="{C56CD1D6-C13B-9A33-6ED5-00AB2869A2AD}" v="41" dt="2022-05-17T17:38:36.749"/>
    <p1510:client id="{F02B7A19-1680-4083-A238-F332D968277A}" v="308" dt="2022-05-13T20:09:19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2022/5/18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w.aubertolivier.org/554347-installation-failed-for-gdb-in-MDLLFC-artic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blogs.net/a/5d3f42efbd9eee5174227f6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dareorg/radare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shellcodes/46907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ngld/peda.gi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程式安全期末報告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zh-TW">
                <a:ea typeface="新細明體"/>
                <a:cs typeface="Calibri"/>
              </a:rPr>
              <a:t>學生</a:t>
            </a:r>
            <a:r>
              <a:rPr lang="en-US" altLang="zh-TW" dirty="0">
                <a:ea typeface="+mn-lt"/>
                <a:cs typeface="Calibri"/>
              </a:rPr>
              <a:t>:</a:t>
            </a:r>
            <a:r>
              <a:rPr lang="zh-TW">
                <a:ea typeface="新細明體"/>
                <a:cs typeface="Calibri"/>
              </a:rPr>
              <a:t>胡凱竣 </a:t>
            </a:r>
            <a:endParaRPr lang="zh-TW">
              <a:ea typeface="新細明體"/>
              <a:cs typeface="+mn-lt"/>
            </a:endParaRPr>
          </a:p>
          <a:p>
            <a:pPr algn="l"/>
            <a:r>
              <a:rPr lang="zh-TW">
                <a:cs typeface="Calibri"/>
              </a:rPr>
              <a:t>老師</a:t>
            </a:r>
            <a:r>
              <a:rPr lang="en-US" altLang="zh-TW" dirty="0">
                <a:ea typeface="+mn-lt"/>
                <a:cs typeface="Calibri"/>
              </a:rPr>
              <a:t>:</a:t>
            </a:r>
            <a:r>
              <a:rPr lang="zh-TW">
                <a:cs typeface="Calibri"/>
              </a:rPr>
              <a:t>龍大大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C4D6B08-DE32-AD4D-5F91-2937D42DC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417" y="2674689"/>
            <a:ext cx="8949376" cy="1970821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B8C4EED-81C5-DF13-DA4E-B83A003A1149}"/>
              </a:ext>
            </a:extLst>
          </p:cNvPr>
          <p:cNvSpPr txBox="1"/>
          <p:nvPr/>
        </p:nvSpPr>
        <p:spPr>
          <a:xfrm>
            <a:off x="914400" y="1096369"/>
            <a:ext cx="44491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000" b="1">
                <a:ea typeface="新細明體"/>
                <a:cs typeface="Calibri"/>
              </a:rPr>
              <a:t>問題 : 找不到命令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58C362-E4EA-8079-F9FF-3B438DD5B455}"/>
              </a:ext>
            </a:extLst>
          </p:cNvPr>
          <p:cNvSpPr txBox="1"/>
          <p:nvPr/>
        </p:nvSpPr>
        <p:spPr>
          <a:xfrm>
            <a:off x="769393" y="5181279"/>
            <a:ext cx="62233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3200" b="1">
                <a:ea typeface="新細明體"/>
              </a:rPr>
              <a:t>決</a:t>
            </a:r>
            <a:r>
              <a:rPr lang="zh-TW" altLang="en-US" sz="3200" b="1">
                <a:ea typeface="新細明體"/>
              </a:rPr>
              <a:t>定</a:t>
            </a:r>
            <a:r>
              <a:rPr lang="zh-TW" sz="3200" b="1">
                <a:ea typeface="新細明體"/>
              </a:rPr>
              <a:t>改用kali 2021測試</a:t>
            </a:r>
            <a:endParaRPr lang="zh-TW" sz="3200">
              <a:ea typeface="新細明體" panose="02020500000000000000" pitchFamily="18" charset="-12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910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3FAA72-6F25-A4A5-0E91-88EC525C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b="1">
                <a:latin typeface="Calibri"/>
                <a:ea typeface="新細明體"/>
                <a:cs typeface="Calibri"/>
              </a:rPr>
              <a:t>新問題</a:t>
            </a:r>
            <a:r>
              <a:rPr lang="zh-TW" altLang="en-US" b="1">
                <a:latin typeface="Calibri"/>
                <a:ea typeface="新細明體"/>
                <a:cs typeface="Calibri"/>
              </a:rPr>
              <a:t> 無法安裝gdb</a:t>
            </a:r>
            <a:endParaRPr lang="en-US" altLang="zh-TW" b="1">
              <a:latin typeface="Calibri"/>
              <a:ea typeface="新細明體"/>
              <a:cs typeface="Calibr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A3AF1E7-C9CF-FD5D-33D5-C7B669CB0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780" y="1916610"/>
            <a:ext cx="6429035" cy="4692532"/>
          </a:xfrm>
        </p:spPr>
      </p:pic>
    </p:spTree>
    <p:extLst>
      <p:ext uri="{BB962C8B-B14F-4D97-AF65-F5344CB8AC3E}">
        <p14:creationId xmlns:p14="http://schemas.microsoft.com/office/powerpoint/2010/main" val="20664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F64D7-7341-9E01-A80B-A76082150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解決方法 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3FE282-277A-4266-4B8C-1BD764D9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>
                <a:ea typeface="新細明體"/>
                <a:cs typeface="Calibri"/>
              </a:rPr>
              <a:t>更新 apt-get</a:t>
            </a:r>
            <a:endParaRPr lang="zh-TW" altLang="en-US" dirty="0">
              <a:ea typeface="新細明體"/>
              <a:cs typeface="Calibri"/>
            </a:endParaRPr>
          </a:p>
          <a:p>
            <a:pPr marL="0" indent="0">
              <a:buNone/>
            </a:pPr>
            <a:r>
              <a:rPr lang="en-US" altLang="zh-TW" dirty="0">
                <a:latin typeface="Consolas"/>
                <a:ea typeface="新細明體"/>
                <a:cs typeface="Calibri"/>
              </a:rPr>
              <a:t>$ </a:t>
            </a:r>
            <a:r>
              <a:rPr lang="zh-TW">
                <a:latin typeface="Consolas"/>
                <a:ea typeface="新細明體"/>
                <a:cs typeface="Calibri"/>
              </a:rPr>
              <a:t>sudo apt-get update</a:t>
            </a:r>
            <a:endParaRPr lang="zh-TW">
              <a:latin typeface="Calibri" panose="020F0502020204030204"/>
              <a:ea typeface="新細明體" panose="02020500000000000000" pitchFamily="18" charset="-120"/>
              <a:cs typeface="Calibri"/>
            </a:endParaRPr>
          </a:p>
          <a:p>
            <a:pPr marL="0" indent="0">
              <a:buNone/>
            </a:pPr>
            <a:endParaRPr lang="zh-TW" altLang="en-US" dirty="0">
              <a:latin typeface="Consolas"/>
              <a:ea typeface="新細明體"/>
              <a:cs typeface="+mn-lt"/>
            </a:endParaRPr>
          </a:p>
          <a:p>
            <a:pPr marL="0" indent="0">
              <a:buNone/>
            </a:pPr>
            <a:endParaRPr lang="zh-TW" altLang="en-US" dirty="0">
              <a:latin typeface="Consolas"/>
              <a:ea typeface="新細明體"/>
              <a:cs typeface="+mn-lt"/>
            </a:endParaRPr>
          </a:p>
          <a:p>
            <a:pPr marL="0" indent="0">
              <a:buNone/>
            </a:pPr>
            <a:endParaRPr lang="zh-TW" altLang="en-US" dirty="0">
              <a:latin typeface="Consolas"/>
              <a:ea typeface="新細明體"/>
              <a:cs typeface="+mn-lt"/>
            </a:endParaRPr>
          </a:p>
          <a:p>
            <a:pPr marL="0" indent="0">
              <a:buNone/>
            </a:pPr>
            <a:endParaRPr lang="zh-TW" altLang="en-US" dirty="0">
              <a:latin typeface="Consolas"/>
              <a:ea typeface="新細明體"/>
              <a:cs typeface="+mn-lt"/>
            </a:endParaRPr>
          </a:p>
          <a:p>
            <a:pPr marL="0" indent="0">
              <a:buNone/>
            </a:pPr>
            <a:r>
              <a:rPr lang="zh-TW" altLang="en-US">
                <a:latin typeface="Consolas"/>
                <a:ea typeface="新細明體"/>
                <a:cs typeface="+mn-lt"/>
              </a:rPr>
              <a:t>之後便可正常安裝gdb</a:t>
            </a:r>
            <a:endParaRPr lang="zh-TW" altLang="en-US" dirty="0">
              <a:latin typeface="Consolas"/>
              <a:ea typeface="新細明體"/>
              <a:cs typeface="+mn-lt"/>
            </a:endParaRPr>
          </a:p>
          <a:p>
            <a:pPr marL="0" indent="0">
              <a:buNone/>
            </a:pPr>
            <a:r>
              <a:rPr lang="en-US" altLang="zh-TW" dirty="0">
                <a:ea typeface="+mn-lt"/>
                <a:cs typeface="+mn-lt"/>
              </a:rPr>
              <a:t>$ </a:t>
            </a:r>
            <a:r>
              <a:rPr lang="en-US" altLang="zh-TW" dirty="0" err="1">
                <a:ea typeface="+mn-lt"/>
                <a:cs typeface="+mn-lt"/>
              </a:rPr>
              <a:t>sudo</a:t>
            </a:r>
            <a:r>
              <a:rPr lang="zh-TW" altLang="en-US" dirty="0">
                <a:ea typeface="+mn-lt"/>
                <a:cs typeface="+mn-lt"/>
              </a:rPr>
              <a:t> </a:t>
            </a:r>
            <a:r>
              <a:rPr lang="en-US" altLang="zh-TW" dirty="0">
                <a:ea typeface="+mn-lt"/>
                <a:cs typeface="+mn-lt"/>
              </a:rPr>
              <a:t>apt-get</a:t>
            </a:r>
            <a:r>
              <a:rPr lang="zh-TW" altLang="en-US" dirty="0">
                <a:ea typeface="+mn-lt"/>
                <a:cs typeface="+mn-lt"/>
              </a:rPr>
              <a:t> </a:t>
            </a:r>
            <a:r>
              <a:rPr lang="en-US" altLang="zh-TW" dirty="0">
                <a:ea typeface="+mn-lt"/>
                <a:cs typeface="+mn-lt"/>
              </a:rPr>
              <a:t>install</a:t>
            </a:r>
            <a:r>
              <a:rPr lang="zh-TW" altLang="en-US" dirty="0">
                <a:ea typeface="+mn-lt"/>
                <a:cs typeface="+mn-lt"/>
              </a:rPr>
              <a:t> </a:t>
            </a:r>
            <a:r>
              <a:rPr lang="en-US" altLang="zh-TW" dirty="0" err="1">
                <a:ea typeface="+mn-lt"/>
                <a:cs typeface="+mn-lt"/>
              </a:rPr>
              <a:t>gdb</a:t>
            </a:r>
            <a:endParaRPr lang="zh-TW" dirty="0" err="1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294633-FADD-B308-B953-A8E80A618DC7}"/>
              </a:ext>
            </a:extLst>
          </p:cNvPr>
          <p:cNvSpPr txBox="1"/>
          <p:nvPr/>
        </p:nvSpPr>
        <p:spPr>
          <a:xfrm>
            <a:off x="5372669" y="368489"/>
            <a:ext cx="52452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參考資料 : </a:t>
            </a:r>
            <a:r>
              <a:rPr lang="zh-TW" dirty="0">
                <a:ea typeface="+mn-lt"/>
                <a:cs typeface="+mn-lt"/>
                <a:hlinkClick r:id="rId2"/>
              </a:rPr>
              <a:t>https://tw.aubertolivier.org/554347-installation-failed-for-gdb-in-MDLLFC-article</a:t>
            </a:r>
            <a:endParaRPr lang="zh-TW" altLang="en-US" dirty="0">
              <a:ea typeface="+mn-lt"/>
              <a:cs typeface="+mn-lt"/>
            </a:endParaRPr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07E953E-9C8A-02E6-BEBB-C8B24BD5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1" y="2940183"/>
            <a:ext cx="7737782" cy="19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1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F269E-CC11-5094-958F-329A417E4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75" y="626707"/>
            <a:ext cx="11425449" cy="1336936"/>
          </a:xfrm>
        </p:spPr>
        <p:txBody>
          <a:bodyPr>
            <a:normAutofit/>
          </a:bodyPr>
          <a:lstStyle/>
          <a:p>
            <a:r>
              <a:rPr lang="zh-TW">
                <a:ea typeface="+mj-lt"/>
                <a:cs typeface="+mj-lt"/>
              </a:rPr>
              <a:t>問題解決</a:t>
            </a:r>
            <a:r>
              <a:rPr lang="en-US" altLang="zh-TW" dirty="0">
                <a:ea typeface="+mj-lt"/>
                <a:cs typeface="+mj-lt"/>
              </a:rPr>
              <a:t>:</a:t>
            </a:r>
            <a:r>
              <a:rPr lang="zh-TW">
                <a:ea typeface="+mj-lt"/>
                <a:cs typeface="+mj-lt"/>
              </a:rPr>
              <a:t>白忙一場</a:t>
            </a:r>
            <a:r>
              <a:rPr lang="zh-TW" altLang="en-US">
                <a:ea typeface="+mj-lt"/>
                <a:cs typeface="+mj-lt"/>
              </a:rPr>
              <a:t> </a:t>
            </a:r>
            <a:endParaRPr lang="zh-TW">
              <a:ea typeface="+mj-lt"/>
              <a:cs typeface="+mj-lt"/>
            </a:endParaRPr>
          </a:p>
          <a:p>
            <a:r>
              <a:rPr lang="en-US" sz="4000" dirty="0">
                <a:ea typeface="+mj-lt"/>
                <a:cs typeface="+mj-lt"/>
              </a:rPr>
              <a:t>     </a:t>
            </a:r>
            <a:r>
              <a:rPr lang="en-US" altLang="zh-TW" sz="4000" dirty="0">
                <a:ea typeface="+mj-lt"/>
                <a:cs typeface="+mj-lt"/>
              </a:rPr>
              <a:t>                                                                  </a:t>
            </a:r>
            <a:endParaRPr lang="en-US" altLang="zh-TW" sz="4000" dirty="0">
              <a:ea typeface="新細明體"/>
              <a:cs typeface="Calibri Ligh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AABEA8B-9539-8E96-332E-C77845B0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233" y="2518237"/>
            <a:ext cx="7637770" cy="4126173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22C471-B378-7535-544F-20406D3B6FFD}"/>
              </a:ext>
            </a:extLst>
          </p:cNvPr>
          <p:cNvSpPr txBox="1"/>
          <p:nvPr/>
        </p:nvSpPr>
        <p:spPr>
          <a:xfrm>
            <a:off x="209266" y="1562668"/>
            <a:ext cx="51884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800">
                <a:ea typeface="+mn-lt"/>
                <a:cs typeface="+mn-lt"/>
              </a:rPr>
              <a:t>講解裡面打的是</a:t>
            </a:r>
            <a:r>
              <a:rPr lang="en-US" altLang="zh-TW" sz="2800" dirty="0" err="1">
                <a:ea typeface="+mn-lt"/>
                <a:cs typeface="+mn-lt"/>
              </a:rPr>
              <a:t>gdb-peda</a:t>
            </a:r>
            <a:r>
              <a:rPr lang="zh-TW" sz="2800" dirty="0">
                <a:ea typeface="+mn-lt"/>
                <a:cs typeface="+mn-lt"/>
              </a:rPr>
              <a:t> </a:t>
            </a:r>
            <a:r>
              <a:rPr lang="en-US" altLang="zh-TW" sz="2800" dirty="0">
                <a:ea typeface="+mn-lt"/>
                <a:cs typeface="+mn-lt"/>
              </a:rPr>
              <a:t>pass</a:t>
            </a:r>
            <a:r>
              <a:rPr lang="zh-TW" sz="2800" dirty="0">
                <a:ea typeface="+mn-lt"/>
                <a:cs typeface="+mn-lt"/>
              </a:rPr>
              <a:t> </a:t>
            </a:r>
          </a:p>
          <a:p>
            <a:r>
              <a:rPr lang="zh-TW" sz="2800">
                <a:ea typeface="+mn-lt"/>
                <a:cs typeface="+mn-lt"/>
              </a:rPr>
              <a:t>但其實只要打 </a:t>
            </a:r>
            <a:r>
              <a:rPr lang="en-US" altLang="zh-TW" sz="2800" dirty="0" err="1">
                <a:ea typeface="+mn-lt"/>
                <a:cs typeface="+mn-lt"/>
              </a:rPr>
              <a:t>gdb</a:t>
            </a:r>
            <a:r>
              <a:rPr lang="zh-TW" sz="2800" dirty="0">
                <a:ea typeface="+mn-lt"/>
                <a:cs typeface="+mn-lt"/>
              </a:rPr>
              <a:t> </a:t>
            </a:r>
            <a:r>
              <a:rPr lang="en-US" altLang="zh-TW" sz="2800" dirty="0">
                <a:ea typeface="+mn-lt"/>
                <a:cs typeface="+mn-lt"/>
              </a:rPr>
              <a:t>pass</a:t>
            </a:r>
            <a:r>
              <a:rPr lang="zh-TW" sz="2800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80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F61EF-2492-60E7-5A91-13996AB1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62615" cy="1336936"/>
          </a:xfrm>
        </p:spPr>
        <p:txBody>
          <a:bodyPr>
            <a:normAutofit/>
          </a:bodyPr>
          <a:lstStyle/>
          <a:p>
            <a:r>
              <a:rPr lang="zh-TW" sz="3600" b="1">
                <a:ea typeface="+mj-lt"/>
                <a:cs typeface="+mj-lt"/>
              </a:rPr>
              <a:t>PEDA - 針對GDB的Python漏洞利用開發協助</a:t>
            </a:r>
            <a:endParaRPr lang="zh-TW" altLang="en-US" sz="3600" b="1">
              <a:ea typeface="新細明體"/>
              <a:cs typeface="Calibri Light" panose="020F03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D4A221-75B6-51D3-2BA0-E7F21B21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zh-TW">
                <a:latin typeface="Consolas"/>
              </a:rPr>
              <a:t>aslr</a:t>
            </a:r>
            <a:r>
              <a:rPr lang="zh-TW">
                <a:ea typeface="+mn-lt"/>
                <a:cs typeface="+mn-lt"/>
              </a:rPr>
              <a:t> - 顯示/設置GDB的ASLR設置</a:t>
            </a:r>
            <a:endParaRPr lang="zh-TW" altLang="en-US">
              <a:cs typeface="Calibri" panose="020F0502020204030204"/>
            </a:endParaRPr>
          </a:p>
          <a:p>
            <a:r>
              <a:rPr lang="zh-TW">
                <a:solidFill>
                  <a:srgbClr val="FF0000"/>
                </a:solidFill>
                <a:latin typeface="Consolas"/>
                <a:ea typeface="新細明體"/>
              </a:rPr>
              <a:t>checksec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 - 檢查二進制的各種安全選項</a:t>
            </a:r>
            <a:endParaRPr lang="zh-TW">
              <a:solidFill>
                <a:srgbClr val="FF0000"/>
              </a:solidFill>
              <a:ea typeface="新細明體"/>
              <a:cs typeface="Calibri"/>
            </a:endParaRPr>
          </a:p>
          <a:p>
            <a:r>
              <a:rPr lang="zh-TW">
                <a:latin typeface="Consolas"/>
              </a:rPr>
              <a:t>dumpargs</a:t>
            </a:r>
            <a:r>
              <a:rPr lang="zh-TW">
                <a:ea typeface="+mn-lt"/>
                <a:cs typeface="+mn-lt"/>
              </a:rPr>
              <a:t> - 顯示在調用指令處停止時傳遞給函數的參數</a:t>
            </a:r>
            <a:endParaRPr lang="zh-TW"/>
          </a:p>
          <a:p>
            <a:r>
              <a:rPr lang="zh-TW">
                <a:latin typeface="Consolas"/>
              </a:rPr>
              <a:t>dumprop</a:t>
            </a:r>
            <a:r>
              <a:rPr lang="zh-TW">
                <a:ea typeface="+mn-lt"/>
                <a:cs typeface="+mn-lt"/>
              </a:rPr>
              <a:t> - 將所有ROP小工具轉儲到特定的內存範圍內</a:t>
            </a:r>
            <a:endParaRPr lang="zh-TW"/>
          </a:p>
          <a:p>
            <a:r>
              <a:rPr lang="zh-TW">
                <a:latin typeface="Consolas"/>
              </a:rPr>
              <a:t>elfheader</a:t>
            </a:r>
            <a:r>
              <a:rPr lang="zh-TW">
                <a:ea typeface="+mn-lt"/>
                <a:cs typeface="+mn-lt"/>
              </a:rPr>
              <a:t> - 從調試的ELF文件中獲取標頭信息</a:t>
            </a:r>
            <a:endParaRPr lang="zh-TW"/>
          </a:p>
          <a:p>
            <a:r>
              <a:rPr lang="zh-TW">
                <a:latin typeface="Consolas"/>
              </a:rPr>
              <a:t>elfsymbol</a:t>
            </a:r>
            <a:r>
              <a:rPr lang="zh-TW">
                <a:ea typeface="+mn-lt"/>
                <a:cs typeface="+mn-lt"/>
              </a:rPr>
              <a:t> - 從ELF文件中獲取非調試符號信息</a:t>
            </a:r>
            <a:endParaRPr lang="zh-TW"/>
          </a:p>
          <a:p>
            <a:r>
              <a:rPr lang="zh-TW">
                <a:latin typeface="Consolas"/>
              </a:rPr>
              <a:t>lookup</a:t>
            </a:r>
            <a:r>
              <a:rPr lang="zh-TW">
                <a:ea typeface="+mn-lt"/>
                <a:cs typeface="+mn-lt"/>
              </a:rPr>
              <a:t> - 搜索屬於內存範圍的地址的所有地址/引用</a:t>
            </a:r>
            <a:endParaRPr lang="zh-TW"/>
          </a:p>
          <a:p>
            <a:r>
              <a:rPr lang="zh-TW">
                <a:latin typeface="Consolas"/>
              </a:rPr>
              <a:t>patch</a:t>
            </a:r>
            <a:r>
              <a:rPr lang="zh-TW">
                <a:ea typeface="+mn-lt"/>
                <a:cs typeface="+mn-lt"/>
              </a:rPr>
              <a:t> - 補丁內存從字符串/ hexstring / int開始</a:t>
            </a:r>
            <a:endParaRPr lang="zh-TW"/>
          </a:p>
          <a:p>
            <a:r>
              <a:rPr lang="zh-TW">
                <a:latin typeface="Consolas"/>
              </a:rPr>
              <a:t>pattern</a:t>
            </a:r>
            <a:r>
              <a:rPr lang="zh-TW">
                <a:ea typeface="+mn-lt"/>
                <a:cs typeface="+mn-lt"/>
              </a:rPr>
              <a:t> - 生成，搜索或寫入循環模式到內存</a:t>
            </a:r>
            <a:endParaRPr lang="zh-TW"/>
          </a:p>
          <a:p>
            <a:r>
              <a:rPr lang="zh-TW">
                <a:latin typeface="Consolas"/>
              </a:rPr>
              <a:t>procinfo</a:t>
            </a:r>
            <a:r>
              <a:rPr lang="zh-TW">
                <a:ea typeface="+mn-lt"/>
                <a:cs typeface="+mn-lt"/>
              </a:rPr>
              <a:t> - 顯示來自/ proc / pid /的各種信息</a:t>
            </a:r>
            <a:endParaRPr lang="zh-TW"/>
          </a:p>
          <a:p>
            <a:r>
              <a:rPr lang="zh-TW">
                <a:latin typeface="Consolas"/>
              </a:rPr>
              <a:t>pshow</a:t>
            </a:r>
            <a:r>
              <a:rPr lang="zh-TW">
                <a:ea typeface="+mn-lt"/>
                <a:cs typeface="+mn-lt"/>
              </a:rPr>
              <a:t> - 顯示各種PEDA選項和其他設置</a:t>
            </a:r>
            <a:endParaRPr lang="zh-TW"/>
          </a:p>
          <a:p>
            <a:r>
              <a:rPr lang="zh-TW">
                <a:latin typeface="Consolas"/>
              </a:rPr>
              <a:t>pset</a:t>
            </a:r>
            <a:r>
              <a:rPr lang="zh-TW">
                <a:ea typeface="+mn-lt"/>
                <a:cs typeface="+mn-lt"/>
              </a:rPr>
              <a:t> - 設置各種PEDA選項和其他設置</a:t>
            </a:r>
            <a:endParaRPr lang="zh-TW"/>
          </a:p>
          <a:p>
            <a:r>
              <a:rPr lang="zh-TW">
                <a:latin typeface="Consolas"/>
              </a:rPr>
              <a:t>readelf</a:t>
            </a:r>
            <a:r>
              <a:rPr lang="zh-TW">
                <a:ea typeface="+mn-lt"/>
                <a:cs typeface="+mn-lt"/>
              </a:rPr>
              <a:t> - 從ELF文件中獲取標頭信息</a:t>
            </a:r>
            <a:endParaRPr lang="zh-TW"/>
          </a:p>
          <a:p>
            <a:r>
              <a:rPr lang="zh-TW">
                <a:solidFill>
                  <a:srgbClr val="FF0000"/>
                </a:solidFill>
                <a:latin typeface="Consolas"/>
                <a:ea typeface="新細明體"/>
              </a:rPr>
              <a:t>ropgadget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 - 獲取二進制或庫的常見ROP小工具</a:t>
            </a:r>
            <a:endParaRPr lang="zh-TW">
              <a:solidFill>
                <a:srgbClr val="FF0000"/>
              </a:solidFill>
              <a:ea typeface="新細明體"/>
              <a:cs typeface="Calibri"/>
            </a:endParaRPr>
          </a:p>
          <a:p>
            <a:r>
              <a:rPr lang="zh-TW">
                <a:latin typeface="Consolas"/>
              </a:rPr>
              <a:t>ropsearch</a:t>
            </a:r>
            <a:r>
              <a:rPr lang="zh-TW">
                <a:ea typeface="+mn-lt"/>
                <a:cs typeface="+mn-lt"/>
              </a:rPr>
              <a:t> - 在內存中搜索ROP小工具</a:t>
            </a:r>
            <a:endParaRPr lang="zh-TW"/>
          </a:p>
          <a:p>
            <a:r>
              <a:rPr lang="zh-TW">
                <a:latin typeface="Consolas"/>
              </a:rPr>
              <a:t>searchmem|find</a:t>
            </a:r>
            <a:r>
              <a:rPr lang="zh-TW">
                <a:ea typeface="+mn-lt"/>
                <a:cs typeface="+mn-lt"/>
              </a:rPr>
              <a:t> - 在內存中搜索模式; 支持正則表達式搜索</a:t>
            </a:r>
            <a:endParaRPr lang="zh-TW"/>
          </a:p>
          <a:p>
            <a:r>
              <a:rPr lang="zh-TW">
                <a:latin typeface="Consolas"/>
              </a:rPr>
              <a:t>shellcode</a:t>
            </a:r>
            <a:r>
              <a:rPr lang="zh-TW">
                <a:ea typeface="+mn-lt"/>
                <a:cs typeface="+mn-lt"/>
              </a:rPr>
              <a:t> - 生成或下載常見的shellcode。</a:t>
            </a:r>
            <a:endParaRPr lang="zh-TW"/>
          </a:p>
          <a:p>
            <a:r>
              <a:rPr lang="zh-TW">
                <a:latin typeface="Consolas"/>
              </a:rPr>
              <a:t>skeleton</a:t>
            </a:r>
            <a:r>
              <a:rPr lang="zh-TW">
                <a:ea typeface="+mn-lt"/>
                <a:cs typeface="+mn-lt"/>
              </a:rPr>
              <a:t> - 生成python漏洞利用代碼模板</a:t>
            </a:r>
            <a:endParaRPr lang="zh-TW"/>
          </a:p>
          <a:p>
            <a:r>
              <a:rPr lang="zh-TW">
                <a:solidFill>
                  <a:srgbClr val="FF0000"/>
                </a:solidFill>
                <a:latin typeface="Consolas"/>
                <a:ea typeface="新細明體"/>
              </a:rPr>
              <a:t>vmmap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 - 在調試過程中獲取部分的虛擬映射</a:t>
            </a:r>
            <a:r>
              <a:rPr lang="zh-TW" altLang="en-US">
                <a:solidFill>
                  <a:srgbClr val="FF0000"/>
                </a:solidFill>
                <a:ea typeface="+mn-lt"/>
                <a:cs typeface="+mn-lt"/>
              </a:rPr>
              <a:t>位</a:t>
            </a:r>
            <a:r>
              <a:rPr lang="zh-TW">
                <a:solidFill>
                  <a:srgbClr val="FF0000"/>
                </a:solidFill>
                <a:ea typeface="+mn-lt"/>
                <a:cs typeface="+mn-lt"/>
              </a:rPr>
              <a:t>址範圍</a:t>
            </a:r>
            <a:endParaRPr lang="zh-TW">
              <a:solidFill>
                <a:srgbClr val="FF0000"/>
              </a:solidFill>
              <a:ea typeface="新細明體"/>
              <a:cs typeface="Calibri"/>
            </a:endParaRPr>
          </a:p>
          <a:p>
            <a:r>
              <a:rPr lang="zh-TW">
                <a:latin typeface="Consolas"/>
              </a:rPr>
              <a:t>xormem</a:t>
            </a:r>
            <a:r>
              <a:rPr lang="zh-TW">
                <a:ea typeface="+mn-lt"/>
                <a:cs typeface="+mn-lt"/>
              </a:rPr>
              <a:t> - 使用密鑰對存儲區域進行異或</a:t>
            </a:r>
            <a:endParaRPr lang="zh-TW"/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557748-2EAC-9151-728B-D1E878E39D03}"/>
              </a:ext>
            </a:extLst>
          </p:cNvPr>
          <p:cNvSpPr txBox="1"/>
          <p:nvPr/>
        </p:nvSpPr>
        <p:spPr>
          <a:xfrm>
            <a:off x="7715535" y="2017593"/>
            <a:ext cx="32549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參考資料 : </a:t>
            </a:r>
            <a:endParaRPr lang="zh-TW" altLang="en-US" dirty="0">
              <a:ea typeface="+mn-lt"/>
              <a:cs typeface="+mn-lt"/>
            </a:endParaRPr>
          </a:p>
          <a:p>
            <a:r>
              <a:rPr lang="zh-TW" dirty="0">
                <a:ea typeface="+mn-lt"/>
                <a:cs typeface="+mn-lt"/>
                <a:hlinkClick r:id="rId2"/>
              </a:rPr>
              <a:t>https://www.twblogs.net/a/5d3f42efbd9eee5174227f6e</a:t>
            </a:r>
            <a:endParaRPr lang="zh-TW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10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323F4C-D449-4BF7-6C99-4C620ADA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gdb-peda$ checksec</a:t>
            </a:r>
            <a:r>
              <a:rPr lang="zh-TW" altLang="en-US">
                <a:ea typeface="+mj-lt"/>
                <a:cs typeface="+mj-lt"/>
              </a:rPr>
              <a:t> </a:t>
            </a:r>
            <a:br>
              <a:rPr lang="zh-TW" altLang="en-US" dirty="0">
                <a:ea typeface="+mj-lt"/>
                <a:cs typeface="+mj-lt"/>
              </a:rPr>
            </a:br>
            <a:r>
              <a:rPr lang="en-US" altLang="zh-TW" dirty="0" err="1">
                <a:ea typeface="+mj-lt"/>
                <a:cs typeface="+mj-lt"/>
              </a:rPr>
              <a:t>gdb-peda</a:t>
            </a:r>
            <a:r>
              <a:rPr lang="en-US" altLang="zh-TW" dirty="0">
                <a:ea typeface="+mj-lt"/>
                <a:cs typeface="+mj-lt"/>
              </a:rPr>
              <a:t>$</a:t>
            </a:r>
            <a:r>
              <a:rPr lang="zh-TW" altLang="en-US" dirty="0">
                <a:ea typeface="+mj-lt"/>
                <a:cs typeface="+mj-lt"/>
              </a:rPr>
              <a:t> </a:t>
            </a:r>
            <a:r>
              <a:rPr lang="en-US" altLang="zh-TW" dirty="0" err="1">
                <a:ea typeface="+mj-lt"/>
                <a:cs typeface="+mj-lt"/>
              </a:rPr>
              <a:t>aslr</a:t>
            </a:r>
            <a:endParaRPr lang="zh-TW" altLang="en-US" dirty="0" err="1">
              <a:cs typeface="Calibri Light" panose="020F0302020204030204"/>
            </a:endParaRP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AB23FA0-0AD4-B817-008E-654810472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90" y="2364558"/>
            <a:ext cx="6861269" cy="3171113"/>
          </a:xfrm>
        </p:spPr>
      </p:pic>
    </p:spTree>
    <p:extLst>
      <p:ext uri="{BB962C8B-B14F-4D97-AF65-F5344CB8AC3E}">
        <p14:creationId xmlns:p14="http://schemas.microsoft.com/office/powerpoint/2010/main" val="381785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80E18B-C1DA-A445-D322-3BC8F902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b="1">
                <a:ea typeface="+mj-lt"/>
                <a:cs typeface="+mj-lt"/>
              </a:rPr>
              <a:t>radare2</a:t>
            </a:r>
            <a:endParaRPr lang="zh-TW">
              <a:cs typeface="Calibri Light" panose="020F03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4FD983-7660-9B2A-B67F-7EAD01849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sz="2400">
                <a:ea typeface="+mn-lt"/>
                <a:cs typeface="+mn-lt"/>
              </a:rPr>
              <a:t>Radare2擁有非常強大的功能，包括反彙編、調試、打補丁、虛擬化等等</a:t>
            </a:r>
            <a:endParaRPr lang="zh-TW" altLang="en-US" sz="2400">
              <a:ea typeface="新細明體"/>
              <a:cs typeface="Calibri"/>
            </a:endParaRPr>
          </a:p>
          <a:p>
            <a:pPr marL="0" indent="0">
              <a:buNone/>
            </a:pPr>
            <a:r>
              <a:rPr lang="zh-TW" sz="2400">
                <a:ea typeface="+mn-lt"/>
                <a:cs typeface="+mn-lt"/>
              </a:rPr>
              <a:t>可運行在幾乎所有的主流平臺上（GNU/Linux、Windows、BSD、iOS、OSX……）</a:t>
            </a:r>
            <a:endParaRPr lang="zh-TW" sz="2400">
              <a:ea typeface="新細明體"/>
              <a:cs typeface="Calibri"/>
            </a:endParaRPr>
          </a:p>
          <a:p>
            <a:pPr marL="0" indent="0">
              <a:buNone/>
            </a:pPr>
            <a:r>
              <a:rPr lang="zh-TW" sz="2400">
                <a:ea typeface="+mn-lt"/>
                <a:cs typeface="+mn-lt"/>
              </a:rPr>
              <a:t>Radare2　是由一系列的元件構成的，這些元件賦予了 Radare2 強大的分析能力，可以在 Radare2 中或者單獨被使用。</a:t>
            </a:r>
            <a:endParaRPr lang="zh-TW" sz="2400">
              <a:ea typeface="新細明體" panose="02020500000000000000" pitchFamily="18" charset="-120"/>
              <a:cs typeface="+mn-lt"/>
            </a:endParaRPr>
          </a:p>
          <a:p>
            <a:pPr marL="0" indent="0">
              <a:buNone/>
            </a:pPr>
            <a:endParaRPr lang="zh-TW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altLang="zh-TW" sz="2400" dirty="0" err="1">
                <a:ea typeface="Calibri"/>
                <a:cs typeface="Calibri" panose="020F0502020204030204"/>
              </a:rPr>
              <a:t>安裝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ea typeface="Calibri"/>
                <a:cs typeface="Calibri" panose="020F0502020204030204"/>
              </a:rPr>
              <a:t>$ git clone https://github.com/radare/radare2.git
$ cd radare2
$ ./sys/install.sh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28A46D-BAC5-8006-6E75-DE5EFBFE0FE0}"/>
              </a:ext>
            </a:extLst>
          </p:cNvPr>
          <p:cNvSpPr txBox="1"/>
          <p:nvPr/>
        </p:nvSpPr>
        <p:spPr>
          <a:xfrm>
            <a:off x="6396251" y="74380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dirty="0">
                <a:ea typeface="+mn-lt"/>
                <a:cs typeface="+mn-lt"/>
                <a:hlinkClick r:id="rId2"/>
              </a:rPr>
              <a:t>https://github.com/radareorg/radare2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4724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485F975-95C5-AE21-F568-19A9823FB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6077" y="1379230"/>
            <a:ext cx="7294335" cy="5192949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E77F42-1F8C-043A-17B0-441A0305C297}"/>
              </a:ext>
            </a:extLst>
          </p:cNvPr>
          <p:cNvSpPr txBox="1"/>
          <p:nvPr/>
        </p:nvSpPr>
        <p:spPr>
          <a:xfrm>
            <a:off x="800668" y="158541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>
                <a:ea typeface="新細明體"/>
              </a:rPr>
              <a:t>$ r2 pass</a:t>
            </a:r>
            <a:endParaRPr lang="en-US" altLang="zh-TW" sz="2400">
              <a:ea typeface="新細明體"/>
              <a:cs typeface="+mn-lt"/>
            </a:endParaRPr>
          </a:p>
          <a:p>
            <a:r>
              <a:rPr lang="zh-TW" sz="2400">
                <a:ea typeface="新細明體"/>
              </a:rPr>
              <a:t>$ aa</a:t>
            </a:r>
            <a:endParaRPr lang="zh-TW" sz="2400">
              <a:ea typeface="新細明體"/>
              <a:cs typeface="+mn-lt"/>
            </a:endParaRPr>
          </a:p>
          <a:p>
            <a:r>
              <a:rPr lang="zh-TW" sz="2400">
                <a:ea typeface="新細明體"/>
              </a:rPr>
              <a:t>$ afl</a:t>
            </a:r>
            <a:endParaRPr lang="zh-TW" sz="2800">
              <a:ea typeface="新細明體"/>
              <a:cs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8C0E23A-2CC6-053C-8BBF-FC2464CC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1185"/>
            <a:ext cx="10515600" cy="1325563"/>
          </a:xfrm>
        </p:spPr>
        <p:txBody>
          <a:bodyPr/>
          <a:lstStyle/>
          <a:p>
            <a:r>
              <a:rPr lang="zh-TW" b="1">
                <a:ea typeface="+mj-lt"/>
                <a:cs typeface="+mj-lt"/>
              </a:rPr>
              <a:t>逆向分析</a:t>
            </a:r>
            <a:r>
              <a:rPr lang="zh-TW" altLang="en-US">
                <a:ea typeface="+mj-lt"/>
                <a:cs typeface="+mj-lt"/>
              </a:rPr>
              <a:t> </a:t>
            </a:r>
            <a:endParaRPr lang="zh-TW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793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868DEA8-779F-7E28-95F5-E17374FA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69" y="1344880"/>
            <a:ext cx="7360691" cy="5146329"/>
          </a:xfrm>
          <a:prstGeom prst="rect">
            <a:avLst/>
          </a:prstGeom>
        </p:spPr>
      </p:pic>
      <p:pic>
        <p:nvPicPr>
          <p:cNvPr id="10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C453F79D-3FF5-9436-9451-64B95C2E8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188" y="248516"/>
            <a:ext cx="4417218" cy="940593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39412EE-E0DB-9E4A-108A-1762754A9024}"/>
              </a:ext>
            </a:extLst>
          </p:cNvPr>
          <p:cNvSpPr/>
          <p:nvPr/>
        </p:nvSpPr>
        <p:spPr>
          <a:xfrm>
            <a:off x="2324242" y="2102465"/>
            <a:ext cx="4662983" cy="44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1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2767224-6A8A-CDB1-098D-C458C039A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692" y="142403"/>
            <a:ext cx="8858614" cy="658047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EB556E-50B6-1558-0C45-272078E41556}"/>
              </a:ext>
            </a:extLst>
          </p:cNvPr>
          <p:cNvSpPr/>
          <p:nvPr/>
        </p:nvSpPr>
        <p:spPr>
          <a:xfrm>
            <a:off x="2756421" y="794554"/>
            <a:ext cx="4662983" cy="386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84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FA68E-BCD8-4401-0446-6D03775F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agenda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A2382-DBBF-5CDA-106E-F363CEC85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>
                <a:ea typeface="新細明體"/>
                <a:cs typeface="Calibri"/>
              </a:rPr>
              <a:t>解題</a:t>
            </a:r>
            <a:endParaRPr lang="zh-TW" altLang="en-US">
              <a:ea typeface="新細明體"/>
              <a:cs typeface="+mn-lt"/>
            </a:endParaRPr>
          </a:p>
          <a:p>
            <a:pPr marL="457200" lvl="1">
              <a:buNone/>
            </a:pPr>
            <a:r>
              <a:rPr lang="en-US" altLang="zh-TW" dirty="0">
                <a:ea typeface="+mn-lt"/>
                <a:cs typeface="+mn-lt"/>
              </a:rPr>
              <a:t>(1)</a:t>
            </a:r>
            <a:r>
              <a:rPr lang="zh-TW" altLang="en-US">
                <a:ea typeface="+mn-lt"/>
                <a:cs typeface="+mn-lt"/>
              </a:rPr>
              <a:t> </a:t>
            </a:r>
            <a:r>
              <a:rPr lang="zh-TW">
                <a:ea typeface="+mn-lt"/>
                <a:cs typeface="+mn-lt"/>
              </a:rPr>
              <a:t>Buffer overflow</a:t>
            </a:r>
          </a:p>
          <a:p>
            <a:pPr marL="457200" lvl="1">
              <a:buNone/>
            </a:pPr>
            <a:r>
              <a:rPr lang="zh-TW">
                <a:ea typeface="+mn-lt"/>
                <a:cs typeface="+mn-lt"/>
              </a:rPr>
              <a:t>(2)return to code</a:t>
            </a:r>
          </a:p>
          <a:p>
            <a:pPr marL="457200" lvl="1">
              <a:buNone/>
            </a:pPr>
            <a:r>
              <a:rPr lang="zh-TW">
                <a:ea typeface="新細明體"/>
                <a:cs typeface="Calibri"/>
              </a:rPr>
              <a:t>(</a:t>
            </a:r>
            <a:r>
              <a:rPr lang="en-US" altLang="zh-TW" dirty="0">
                <a:ea typeface="+mn-lt"/>
                <a:cs typeface="+mn-lt"/>
              </a:rPr>
              <a:t>3)return</a:t>
            </a:r>
            <a:r>
              <a:rPr lang="zh-TW" altLang="en-US" dirty="0">
                <a:ea typeface="+mn-lt"/>
                <a:cs typeface="+mn-lt"/>
              </a:rPr>
              <a:t> </a:t>
            </a:r>
            <a:r>
              <a:rPr lang="en-US" altLang="zh-TW" dirty="0">
                <a:ea typeface="+mn-lt"/>
                <a:cs typeface="+mn-lt"/>
              </a:rPr>
              <a:t>to</a:t>
            </a:r>
            <a:r>
              <a:rPr lang="zh-TW" altLang="en-US" dirty="0">
                <a:ea typeface="+mn-lt"/>
                <a:cs typeface="+mn-lt"/>
              </a:rPr>
              <a:t> </a:t>
            </a:r>
            <a:r>
              <a:rPr lang="en-US" altLang="zh-TW" dirty="0">
                <a:ea typeface="+mn-lt"/>
                <a:cs typeface="+mn-lt"/>
              </a:rPr>
              <a:t>shellcode</a:t>
            </a:r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14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9D515A-BF0D-DCE0-8FEB-B0565D6C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sz="4000">
                <a:ea typeface="+mj-lt"/>
                <a:cs typeface="+mj-lt"/>
              </a:rPr>
              <a:t>答案程式</a:t>
            </a:r>
            <a:endParaRPr lang="zh-TW">
              <a:ea typeface="+mj-lt"/>
              <a:cs typeface="+mj-lt"/>
            </a:endParaRPr>
          </a:p>
        </p:txBody>
      </p:sp>
      <p:pic>
        <p:nvPicPr>
          <p:cNvPr id="8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E3793F6F-BE59-95C8-F8CA-7435FF52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543" y="2067032"/>
            <a:ext cx="8477249" cy="3326926"/>
          </a:xfrm>
        </p:spPr>
      </p:pic>
    </p:spTree>
    <p:extLst>
      <p:ext uri="{BB962C8B-B14F-4D97-AF65-F5344CB8AC3E}">
        <p14:creationId xmlns:p14="http://schemas.microsoft.com/office/powerpoint/2010/main" val="217924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9B2F-6725-A453-7D6B-70179B8A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執行結果</a:t>
            </a:r>
            <a:r>
              <a:rPr lang="zh-TW" altLang="en-US">
                <a:ea typeface="+mj-lt"/>
                <a:cs typeface="+mj-lt"/>
              </a:rPr>
              <a:t> </a:t>
            </a:r>
            <a:r>
              <a:rPr lang="en-US" altLang="zh-TW" dirty="0">
                <a:ea typeface="+mj-lt"/>
                <a:cs typeface="+mj-lt"/>
              </a:rPr>
              <a:t>python3</a:t>
            </a:r>
            <a:r>
              <a:rPr lang="zh-TW" altLang="en-US" dirty="0">
                <a:ea typeface="+mj-lt"/>
                <a:cs typeface="+mj-lt"/>
              </a:rPr>
              <a:t> </a:t>
            </a:r>
            <a:r>
              <a:rPr lang="en-US" altLang="zh-TW" dirty="0">
                <a:ea typeface="+mj-lt"/>
                <a:cs typeface="+mj-lt"/>
              </a:rPr>
              <a:t>pass_ans.py</a:t>
            </a:r>
            <a:endParaRPr lang="zh-TW" dirty="0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4B69301-FA52-11C3-138D-366534793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521" y="2056168"/>
            <a:ext cx="7896651" cy="2741209"/>
          </a:xfrm>
        </p:spPr>
      </p:pic>
    </p:spTree>
    <p:extLst>
      <p:ext uri="{BB962C8B-B14F-4D97-AF65-F5344CB8AC3E}">
        <p14:creationId xmlns:p14="http://schemas.microsoft.com/office/powerpoint/2010/main" val="427042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75A3B6-D98F-8AC4-8A26-C827FBF927D4}"/>
              </a:ext>
            </a:extLst>
          </p:cNvPr>
          <p:cNvSpPr/>
          <p:nvPr/>
        </p:nvSpPr>
        <p:spPr>
          <a:xfrm>
            <a:off x="-2274" y="1732129"/>
            <a:ext cx="12191998" cy="3400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sz="4800">
                <a:ea typeface="+mn-lt"/>
                <a:cs typeface="+mn-lt"/>
              </a:rPr>
              <a:t>re</a:t>
            </a:r>
            <a:r>
              <a:rPr lang="en-US" altLang="zh-TW" sz="4800" dirty="0" err="1">
                <a:ea typeface="+mn-lt"/>
                <a:cs typeface="+mn-lt"/>
              </a:rPr>
              <a:t>tu</a:t>
            </a:r>
            <a:r>
              <a:rPr lang="zh-TW" sz="4800">
                <a:ea typeface="+mn-lt"/>
                <a:cs typeface="+mn-lt"/>
              </a:rPr>
              <a:t>r</a:t>
            </a:r>
            <a:r>
              <a:rPr lang="en-US" altLang="zh-TW" sz="4800" dirty="0">
                <a:ea typeface="+mn-lt"/>
                <a:cs typeface="+mn-lt"/>
              </a:rPr>
              <a:t>n</a:t>
            </a:r>
            <a:r>
              <a:rPr lang="zh-TW" altLang="en-US" sz="4800" dirty="0">
                <a:ea typeface="+mn-lt"/>
                <a:cs typeface="+mn-lt"/>
              </a:rPr>
              <a:t> </a:t>
            </a:r>
            <a:r>
              <a:rPr lang="en-US" altLang="zh-TW" sz="4800" dirty="0">
                <a:ea typeface="+mn-lt"/>
                <a:cs typeface="+mn-lt"/>
              </a:rPr>
              <a:t>to</a:t>
            </a:r>
            <a:r>
              <a:rPr lang="zh-TW" altLang="en-US" sz="4800" dirty="0">
                <a:ea typeface="+mn-lt"/>
                <a:cs typeface="+mn-lt"/>
              </a:rPr>
              <a:t> </a:t>
            </a:r>
            <a:r>
              <a:rPr lang="en-US" altLang="zh-TW" sz="4800" dirty="0">
                <a:ea typeface="+mn-lt"/>
                <a:cs typeface="+mn-lt"/>
              </a:rPr>
              <a:t>c</a:t>
            </a:r>
            <a:r>
              <a:rPr lang="zh-TW" sz="4800">
                <a:ea typeface="+mn-lt"/>
                <a:cs typeface="+mn-lt"/>
              </a:rPr>
              <a:t>o</a:t>
            </a:r>
            <a:r>
              <a:rPr lang="en-US" altLang="zh-TW" sz="4800" dirty="0">
                <a:ea typeface="+mn-lt"/>
                <a:cs typeface="+mn-lt"/>
              </a:rPr>
              <a:t>de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50121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7FE3DE-D9C9-DAD4-4CFE-4D2DCF4E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+mj-lt"/>
                <a:cs typeface="+mj-lt"/>
              </a:rPr>
              <a:t>解題 </a:t>
            </a:r>
            <a:r>
              <a:rPr lang="en-US" altLang="zh-TW" dirty="0">
                <a:ea typeface="+mj-lt"/>
                <a:cs typeface="+mj-lt"/>
              </a:rPr>
              <a:t>:</a:t>
            </a:r>
            <a:r>
              <a:rPr lang="zh-TW" altLang="en-US" dirty="0">
                <a:ea typeface="+mj-lt"/>
                <a:cs typeface="+mj-lt"/>
              </a:rPr>
              <a:t> </a:t>
            </a:r>
            <a:r>
              <a:rPr lang="en-US" altLang="zh-TW" dirty="0">
                <a:ea typeface="+mj-lt"/>
                <a:cs typeface="+mj-lt"/>
              </a:rPr>
              <a:t>return</a:t>
            </a:r>
            <a:r>
              <a:rPr lang="zh-TW" altLang="en-US" dirty="0">
                <a:ea typeface="+mj-lt"/>
                <a:cs typeface="+mj-lt"/>
              </a:rPr>
              <a:t> </a:t>
            </a:r>
            <a:r>
              <a:rPr lang="en-US" altLang="zh-TW" dirty="0">
                <a:ea typeface="+mj-lt"/>
                <a:cs typeface="+mj-lt"/>
              </a:rPr>
              <a:t>to</a:t>
            </a:r>
            <a:r>
              <a:rPr lang="zh-TW" altLang="en-US" dirty="0">
                <a:ea typeface="+mj-lt"/>
                <a:cs typeface="+mj-lt"/>
              </a:rPr>
              <a:t> </a:t>
            </a:r>
            <a:r>
              <a:rPr lang="en-US" altLang="zh-TW" dirty="0">
                <a:ea typeface="+mj-lt"/>
                <a:cs typeface="+mj-lt"/>
              </a:rPr>
              <a:t>code</a:t>
            </a:r>
            <a:endParaRPr lang="zh-TW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98BEA696-D514-3ED4-9A99-FB25F7E02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3" y="1825625"/>
            <a:ext cx="5439173" cy="4351338"/>
          </a:xfrm>
        </p:spPr>
      </p:pic>
    </p:spTree>
    <p:extLst>
      <p:ext uri="{BB962C8B-B14F-4D97-AF65-F5344CB8AC3E}">
        <p14:creationId xmlns:p14="http://schemas.microsoft.com/office/powerpoint/2010/main" val="263773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6272F-04BD-F97D-CBA4-B6130ADF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題目檔案 </a:t>
            </a:r>
            <a:endParaRPr lang="zh-TW"/>
          </a:p>
        </p:txBody>
      </p:sp>
      <p:pic>
        <p:nvPicPr>
          <p:cNvPr id="4" name="圖片 4" descr="一張含有 文字, 監視器, 螢幕擷取畫面, 黑色 的圖片&#10;&#10;自動產生的描述">
            <a:extLst>
              <a:ext uri="{FF2B5EF4-FFF2-40B4-BE49-F238E27FC236}">
                <a16:creationId xmlns:a16="http://schemas.microsoft.com/office/drawing/2014/main" id="{A299CF91-C516-6981-FBB1-7EBBE59AB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160" y="1811966"/>
            <a:ext cx="7023052" cy="439002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E01A50-ADC5-1DBD-812B-89E55B719BC9}"/>
              </a:ext>
            </a:extLst>
          </p:cNvPr>
          <p:cNvSpPr/>
          <p:nvPr/>
        </p:nvSpPr>
        <p:spPr>
          <a:xfrm>
            <a:off x="4342264" y="2812575"/>
            <a:ext cx="2411104" cy="1387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10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7CA13-8A8A-7A59-E4DB-15FCCA69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gohome.c 內容 </a:t>
            </a:r>
            <a:endParaRPr lang="zh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6C5581B-DFFA-FA71-24B3-BC0E3AE7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569" y="1825625"/>
            <a:ext cx="5210862" cy="4351338"/>
          </a:xfrm>
        </p:spPr>
      </p:pic>
    </p:spTree>
    <p:extLst>
      <p:ext uri="{BB962C8B-B14F-4D97-AF65-F5344CB8AC3E}">
        <p14:creationId xmlns:p14="http://schemas.microsoft.com/office/powerpoint/2010/main" val="318190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7BE46-D3BC-8BA0-C5F9-CAC973F5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b="1">
                <a:ea typeface="+mj-lt"/>
                <a:cs typeface="+mj-lt"/>
              </a:rPr>
              <a:t>程式行為分析</a:t>
            </a:r>
            <a:endParaRPr lang="zh-TW" b="1">
              <a:ea typeface="新細明體"/>
              <a:cs typeface="Calibri Ligh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6C33F36-D616-8FCD-426E-531CE86E4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671" y="2062601"/>
            <a:ext cx="7939016" cy="2728699"/>
          </a:xfrm>
        </p:spPr>
      </p:pic>
    </p:spTree>
    <p:extLst>
      <p:ext uri="{BB962C8B-B14F-4D97-AF65-F5344CB8AC3E}">
        <p14:creationId xmlns:p14="http://schemas.microsoft.com/office/powerpoint/2010/main" val="1164459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27493-E587-1D32-E668-0FD0F3EB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07" y="1185"/>
            <a:ext cx="10515600" cy="1325563"/>
          </a:xfrm>
        </p:spPr>
        <p:txBody>
          <a:bodyPr/>
          <a:lstStyle/>
          <a:p>
            <a:r>
              <a:rPr lang="zh-TW" b="1">
                <a:ea typeface="+mj-lt"/>
                <a:cs typeface="+mj-lt"/>
              </a:rPr>
              <a:t>逆向分析</a:t>
            </a:r>
            <a:r>
              <a:rPr lang="zh-TW" altLang="en-US">
                <a:ea typeface="+mj-lt"/>
                <a:cs typeface="+mj-lt"/>
              </a:rPr>
              <a:t> </a:t>
            </a:r>
            <a:endParaRPr lang="zh-TW">
              <a:ea typeface="+mj-lt"/>
              <a:cs typeface="+mj-l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BD00728-0DB3-108F-5ED5-A7126E130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952" y="1096131"/>
            <a:ext cx="7427650" cy="5544543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E73298-AF2B-005D-9A6C-04176D3E23B9}"/>
              </a:ext>
            </a:extLst>
          </p:cNvPr>
          <p:cNvSpPr/>
          <p:nvPr/>
        </p:nvSpPr>
        <p:spPr>
          <a:xfrm>
            <a:off x="2977488" y="3995381"/>
            <a:ext cx="6141491" cy="318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575724-A11D-042E-46CE-11C8CBDCE33E}"/>
              </a:ext>
            </a:extLst>
          </p:cNvPr>
          <p:cNvSpPr/>
          <p:nvPr/>
        </p:nvSpPr>
        <p:spPr>
          <a:xfrm>
            <a:off x="2977488" y="4700514"/>
            <a:ext cx="6141491" cy="318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581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, 裝置, 量表, 控制台 的圖片&#10;&#10;自動產生的描述">
            <a:extLst>
              <a:ext uri="{FF2B5EF4-FFF2-40B4-BE49-F238E27FC236}">
                <a16:creationId xmlns:a16="http://schemas.microsoft.com/office/drawing/2014/main" id="{1F5B6EA4-05A3-FEC0-0D04-40D070B9C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730" r="188"/>
          <a:stretch/>
        </p:blipFill>
        <p:spPr>
          <a:xfrm>
            <a:off x="169318" y="1335856"/>
            <a:ext cx="5188725" cy="759803"/>
          </a:xfrm>
        </p:spPr>
      </p:pic>
      <p:pic>
        <p:nvPicPr>
          <p:cNvPr id="11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B4578834-0077-F817-1C1A-84183887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23" y="156411"/>
            <a:ext cx="6610064" cy="65906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16C5277-8B77-C7EC-06BD-A66BF5ECC4EE}"/>
              </a:ext>
            </a:extLst>
          </p:cNvPr>
          <p:cNvSpPr/>
          <p:nvPr/>
        </p:nvSpPr>
        <p:spPr>
          <a:xfrm>
            <a:off x="5092891" y="924634"/>
            <a:ext cx="6141491" cy="318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89B82-E69A-9E0A-ED75-A90EA16654C0}"/>
              </a:ext>
            </a:extLst>
          </p:cNvPr>
          <p:cNvSpPr/>
          <p:nvPr/>
        </p:nvSpPr>
        <p:spPr>
          <a:xfrm>
            <a:off x="5092890" y="6224514"/>
            <a:ext cx="6346207" cy="489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942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C911F-5437-8B7B-F027-BDF96153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+mj-lt"/>
                <a:cs typeface="+mj-lt"/>
              </a:rPr>
              <a:t>答案程式</a:t>
            </a:r>
            <a:endParaRPr lang="zh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AF77EFA-C4D2-7E23-6329-69395C772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875" y="1784208"/>
            <a:ext cx="7784341" cy="3844545"/>
          </a:xfrm>
        </p:spPr>
      </p:pic>
    </p:spTree>
    <p:extLst>
      <p:ext uri="{BB962C8B-B14F-4D97-AF65-F5344CB8AC3E}">
        <p14:creationId xmlns:p14="http://schemas.microsoft.com/office/powerpoint/2010/main" val="322575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75A3B6-D98F-8AC4-8A26-C827FBF927D4}"/>
              </a:ext>
            </a:extLst>
          </p:cNvPr>
          <p:cNvSpPr/>
          <p:nvPr/>
        </p:nvSpPr>
        <p:spPr>
          <a:xfrm>
            <a:off x="-2274" y="1732129"/>
            <a:ext cx="12191998" cy="3400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sz="4800" b="1">
                <a:ea typeface="新細明體"/>
                <a:cs typeface="Calibri"/>
              </a:rPr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375264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787C9-B2C7-9D39-8C1E-A2B9E5D1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執行結果 python3 </a:t>
            </a:r>
            <a:r>
              <a:rPr lang="en-US" altLang="zh-TW" dirty="0" err="1">
                <a:ea typeface="+mj-lt"/>
                <a:cs typeface="+mj-lt"/>
              </a:rPr>
              <a:t>gohome</a:t>
            </a:r>
            <a:r>
              <a:rPr lang="zh-TW">
                <a:ea typeface="+mj-lt"/>
                <a:cs typeface="+mj-lt"/>
              </a:rPr>
              <a:t>_ans.py </a:t>
            </a:r>
            <a:endParaRPr lang="zh-TW">
              <a:cs typeface="Calibri Ligh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4DB35B6-211C-61E0-B46A-65428E4B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69" y="2227263"/>
            <a:ext cx="8162498" cy="2826223"/>
          </a:xfrm>
        </p:spPr>
      </p:pic>
    </p:spTree>
    <p:extLst>
      <p:ext uri="{BB962C8B-B14F-4D97-AF65-F5344CB8AC3E}">
        <p14:creationId xmlns:p14="http://schemas.microsoft.com/office/powerpoint/2010/main" val="17836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75A3B6-D98F-8AC4-8A26-C827FBF927D4}"/>
              </a:ext>
            </a:extLst>
          </p:cNvPr>
          <p:cNvSpPr/>
          <p:nvPr/>
        </p:nvSpPr>
        <p:spPr>
          <a:xfrm>
            <a:off x="-2274" y="1732129"/>
            <a:ext cx="12191998" cy="3400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4800" b="1" dirty="0">
                <a:ea typeface="+mn-lt"/>
                <a:cs typeface="+mn-lt"/>
              </a:rPr>
              <a:t>ret</a:t>
            </a:r>
            <a:r>
              <a:rPr lang="zh-TW" sz="4800" b="1">
                <a:ea typeface="+mn-lt"/>
                <a:cs typeface="+mn-lt"/>
              </a:rPr>
              <a:t>ur</a:t>
            </a:r>
            <a:r>
              <a:rPr lang="en-US" altLang="zh-TW" sz="4800" b="1" dirty="0">
                <a:ea typeface="+mn-lt"/>
                <a:cs typeface="+mn-lt"/>
              </a:rPr>
              <a:t>n</a:t>
            </a:r>
            <a:r>
              <a:rPr lang="zh-TW" altLang="en-US" sz="4800" b="1" dirty="0">
                <a:ea typeface="+mn-lt"/>
                <a:cs typeface="+mn-lt"/>
              </a:rPr>
              <a:t> </a:t>
            </a:r>
            <a:r>
              <a:rPr lang="en-US" altLang="zh-TW" sz="4800" b="1" dirty="0">
                <a:ea typeface="+mn-lt"/>
                <a:cs typeface="+mn-lt"/>
              </a:rPr>
              <a:t>t</a:t>
            </a:r>
            <a:r>
              <a:rPr lang="zh-TW" sz="4800" b="1">
                <a:ea typeface="+mn-lt"/>
                <a:cs typeface="+mn-lt"/>
              </a:rPr>
              <a:t>o</a:t>
            </a:r>
            <a:r>
              <a:rPr lang="zh-TW" altLang="en-US" sz="4800" b="1">
                <a:ea typeface="+mn-lt"/>
                <a:cs typeface="+mn-lt"/>
              </a:rPr>
              <a:t> </a:t>
            </a:r>
            <a:r>
              <a:rPr lang="en-US" altLang="zh-TW" sz="4800" b="1" dirty="0" err="1">
                <a:ea typeface="+mn-lt"/>
                <a:cs typeface="+mn-lt"/>
              </a:rPr>
              <a:t>sh</a:t>
            </a:r>
            <a:r>
              <a:rPr lang="zh-TW" sz="4800" b="1">
                <a:ea typeface="+mn-lt"/>
                <a:cs typeface="+mn-lt"/>
              </a:rPr>
              <a:t>el</a:t>
            </a:r>
            <a:r>
              <a:rPr lang="en-US" altLang="zh-TW" sz="4800" b="1" dirty="0">
                <a:ea typeface="+mn-lt"/>
                <a:cs typeface="+mn-lt"/>
              </a:rPr>
              <a:t>lc</a:t>
            </a:r>
            <a:r>
              <a:rPr lang="zh-TW" sz="4800" b="1">
                <a:ea typeface="+mn-lt"/>
                <a:cs typeface="+mn-lt"/>
              </a:rPr>
              <a:t>o</a:t>
            </a:r>
            <a:r>
              <a:rPr lang="en-US" altLang="zh-TW" sz="4800" b="1" dirty="0">
                <a:ea typeface="+mn-lt"/>
                <a:cs typeface="+mn-lt"/>
              </a:rPr>
              <a:t>de</a:t>
            </a:r>
            <a:endParaRPr lang="zh-TW" b="1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777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EBC78-AD09-58CD-0AB8-D46FE40BF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題目檔案 </a:t>
            </a:r>
            <a:endParaRPr lang="zh-TW"/>
          </a:p>
        </p:txBody>
      </p:sp>
      <p:pic>
        <p:nvPicPr>
          <p:cNvPr id="4" name="圖片 4" descr="一張含有 文字, 螢幕擷取畫面, 黑色, 螢幕 的圖片&#10;&#10;自動產生的描述">
            <a:extLst>
              <a:ext uri="{FF2B5EF4-FFF2-40B4-BE49-F238E27FC236}">
                <a16:creationId xmlns:a16="http://schemas.microsoft.com/office/drawing/2014/main" id="{66DB7002-F503-D74A-F3A6-6C2D67FB2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2772" y="1825625"/>
            <a:ext cx="552645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F74BF4-1BBA-1407-B4A9-0A560627C08A}"/>
              </a:ext>
            </a:extLst>
          </p:cNvPr>
          <p:cNvSpPr/>
          <p:nvPr/>
        </p:nvSpPr>
        <p:spPr>
          <a:xfrm>
            <a:off x="5911757" y="4347948"/>
            <a:ext cx="943970" cy="978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607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2A57D-1D11-51CA-8FB0-3B12B5F3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攻擊條件 </a:t>
            </a:r>
            <a:endParaRPr lang="zh-TW"/>
          </a:p>
          <a:p>
            <a:r>
              <a:rPr lang="zh-TW" sz="3200">
                <a:ea typeface="+mj-lt"/>
                <a:cs typeface="+mj-lt"/>
              </a:rPr>
              <a:t>程式編譯時必須是 PIE disable 且關閉nx</a:t>
            </a:r>
            <a:r>
              <a:rPr lang="zh-TW" altLang="en-US" sz="3200">
                <a:ea typeface="+mj-lt"/>
                <a:cs typeface="+mj-lt"/>
              </a:rPr>
              <a:t> </a:t>
            </a:r>
            <a:endParaRPr lang="zh-TW">
              <a:cs typeface="Calibri Light" panose="020F03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1AEF6A-C4F4-026E-A661-56CFB0F56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>
                <a:latin typeface="Calibri Light"/>
                <a:ea typeface="新細明體"/>
                <a:cs typeface="Calibri Light"/>
              </a:rPr>
              <a:t>PIE disable</a:t>
            </a:r>
            <a:r>
              <a:rPr lang="zh-TW" altLang="en-US">
                <a:latin typeface="Calibri Light"/>
                <a:ea typeface="新細明體"/>
                <a:cs typeface="Calibri Light"/>
              </a:rPr>
              <a:t> </a:t>
            </a:r>
            <a:r>
              <a:rPr lang="en-US" altLang="zh-TW" dirty="0">
                <a:latin typeface="Calibri Light"/>
                <a:ea typeface="新細明體"/>
                <a:cs typeface="Calibri Light"/>
              </a:rPr>
              <a:t>==&gt; </a:t>
            </a:r>
            <a:r>
              <a:rPr lang="en-US" dirty="0">
                <a:ea typeface="+mn-lt"/>
                <a:cs typeface="+mn-lt"/>
              </a:rPr>
              <a:t>位址才會固定</a:t>
            </a:r>
            <a:endParaRPr lang="en-US" altLang="zh-TW" dirty="0">
              <a:latin typeface="Calibri Light"/>
              <a:ea typeface="新細明體"/>
              <a:cs typeface="Calibri Light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關閉nx</a:t>
            </a:r>
            <a:r>
              <a:rPr lang="en-US" dirty="0">
                <a:ea typeface="+mn-lt"/>
                <a:cs typeface="+mn-lt"/>
              </a:rPr>
              <a:t> ==&gt;shell code</a:t>
            </a:r>
            <a:r>
              <a:rPr lang="zh-TW" altLang="en-US">
                <a:ea typeface="+mn-lt"/>
                <a:cs typeface="+mn-lt"/>
              </a:rPr>
              <a:t>才可以執行</a:t>
            </a:r>
            <a:endParaRPr lang="zh-TW" altLang="en-US">
              <a:ea typeface="新細明體" panose="02020500000000000000" pitchFamily="18" charset="-120"/>
              <a:cs typeface="+mn-lt"/>
            </a:endParaRPr>
          </a:p>
          <a:p>
            <a:pPr marL="0" indent="0">
              <a:buNone/>
            </a:pPr>
            <a:endParaRPr lang="zh-TW" altLang="en-US" dirty="0">
              <a:cs typeface="Calibri"/>
            </a:endParaRPr>
          </a:p>
          <a:p>
            <a:pPr marL="0" indent="0">
              <a:buNone/>
            </a:pPr>
            <a:r>
              <a:rPr lang="zh-TW">
                <a:ea typeface="+mn-lt"/>
                <a:cs typeface="+mn-lt"/>
              </a:rPr>
              <a:t>關鍵點:</a:t>
            </a:r>
            <a:endParaRPr lang="zh-TW"/>
          </a:p>
          <a:p>
            <a:pPr marL="514350" indent="-514350">
              <a:buAutoNum type="arabicPeriod"/>
            </a:pPr>
            <a:r>
              <a:rPr lang="en-US" altLang="zh-TW" dirty="0">
                <a:ea typeface="Calibri"/>
                <a:cs typeface="Calibri"/>
              </a:rPr>
              <a:t>Buffer </a:t>
            </a:r>
            <a:r>
              <a:rPr lang="en-US" altLang="zh-TW" dirty="0" err="1">
                <a:ea typeface="Calibri"/>
                <a:cs typeface="Calibri"/>
              </a:rPr>
              <a:t>overflow蓋多少</a:t>
            </a:r>
          </a:p>
          <a:p>
            <a:pPr marL="514350" indent="-514350">
              <a:buAutoNum type="arabicPeriod"/>
            </a:pPr>
            <a:r>
              <a:rPr lang="en-US" altLang="zh-TW" dirty="0">
                <a:ea typeface="Calibri"/>
                <a:cs typeface="Calibri"/>
              </a:rPr>
              <a:t>Shell </a:t>
            </a:r>
            <a:r>
              <a:rPr lang="en-US" altLang="zh-TW" dirty="0" err="1">
                <a:ea typeface="Calibri"/>
                <a:cs typeface="Calibri"/>
              </a:rPr>
              <a:t>code是什麼</a:t>
            </a:r>
          </a:p>
          <a:p>
            <a:pPr marL="514350" indent="-514350">
              <a:buAutoNum type="arabicPeriod"/>
            </a:pPr>
            <a:r>
              <a:rPr lang="en-US" altLang="zh-TW" dirty="0">
                <a:ea typeface="Calibri"/>
                <a:cs typeface="Calibri"/>
              </a:rPr>
              <a:t>Shell </a:t>
            </a:r>
            <a:r>
              <a:rPr lang="en-US" altLang="zh-TW" dirty="0" err="1">
                <a:ea typeface="Calibri"/>
                <a:cs typeface="Calibri"/>
              </a:rPr>
              <a:t>code要注入到哪裡</a:t>
            </a:r>
            <a:r>
              <a:rPr lang="en-US" altLang="zh-TW" dirty="0">
                <a:ea typeface="Calibri"/>
                <a:cs typeface="Calibri"/>
              </a:rPr>
              <a:t>? </a:t>
            </a:r>
            <a:r>
              <a:rPr lang="en-US" altLang="zh-TW" dirty="0" err="1">
                <a:ea typeface="Calibri"/>
                <a:cs typeface="Calibri"/>
              </a:rPr>
              <a:t>開始位址</a:t>
            </a:r>
            <a:r>
              <a:rPr lang="en-US" altLang="zh-TW" dirty="0">
                <a:ea typeface="Calibri"/>
                <a:cs typeface="Calibri"/>
              </a:rPr>
              <a:t>(</a:t>
            </a:r>
            <a:r>
              <a:rPr lang="en-US" altLang="zh-TW" dirty="0" err="1">
                <a:ea typeface="Calibri"/>
                <a:cs typeface="Calibri"/>
              </a:rPr>
              <a:t>要寫入到RETURN</a:t>
            </a:r>
            <a:r>
              <a:rPr lang="en-US" altLang="zh-TW" dirty="0">
                <a:ea typeface="Calibri"/>
                <a:cs typeface="Calibri"/>
              </a:rPr>
              <a:t> ADDRESS)?</a:t>
            </a:r>
          </a:p>
          <a:p>
            <a:pPr marL="0" indent="0">
              <a:buNone/>
            </a:pP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152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A6239-1552-5439-3C31-CC7F55CB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ea typeface="+mj-lt"/>
                <a:cs typeface="+mj-lt"/>
              </a:rPr>
              <a:t>程式行為分析 </a:t>
            </a:r>
            <a:endParaRPr lang="zh-TW" b="1">
              <a:ea typeface="新細明體"/>
              <a:cs typeface="Calibri Ligh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2B9E662-883C-D7E3-A73B-2EC09720E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2211731"/>
            <a:ext cx="7753350" cy="3124200"/>
          </a:xfrm>
        </p:spPr>
      </p:pic>
    </p:spTree>
    <p:extLst>
      <p:ext uri="{BB962C8B-B14F-4D97-AF65-F5344CB8AC3E}">
        <p14:creationId xmlns:p14="http://schemas.microsoft.com/office/powerpoint/2010/main" val="164373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EA121-C30F-7DB1-F0DF-26BA26F0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$</a:t>
            </a:r>
            <a:r>
              <a:rPr lang="zh-TW" altLang="en-US">
                <a:ea typeface="+mj-lt"/>
                <a:cs typeface="+mj-lt"/>
              </a:rPr>
              <a:t> </a:t>
            </a:r>
            <a:r>
              <a:rPr lang="zh-TW">
                <a:ea typeface="+mj-lt"/>
                <a:cs typeface="+mj-lt"/>
              </a:rPr>
              <a:t>./ret2sc </a:t>
            </a:r>
            <a:endParaRPr lang="zh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D64A79F-3FC8-2EC3-5E74-8603914EF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057" y="1806931"/>
            <a:ext cx="4717149" cy="1049313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BE028FA4-A4D3-6E27-2BC5-34C1A5D196DB}"/>
              </a:ext>
            </a:extLst>
          </p:cNvPr>
          <p:cNvGrpSpPr/>
          <p:nvPr/>
        </p:nvGrpSpPr>
        <p:grpSpPr>
          <a:xfrm>
            <a:off x="6560273" y="511756"/>
            <a:ext cx="3459707" cy="4096177"/>
            <a:chOff x="6435168" y="898442"/>
            <a:chExt cx="3459707" cy="4096177"/>
          </a:xfrm>
        </p:grpSpPr>
        <p:pic>
          <p:nvPicPr>
            <p:cNvPr id="5" name="圖片 5" descr="一張含有 文字, 螢幕擷取畫面, 電子用品 的圖片&#10;&#10;自動產生的描述">
              <a:extLst>
                <a:ext uri="{FF2B5EF4-FFF2-40B4-BE49-F238E27FC236}">
                  <a16:creationId xmlns:a16="http://schemas.microsoft.com/office/drawing/2014/main" id="{F178EA51-9F6F-BF4F-95F8-689661DC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168" y="898442"/>
              <a:ext cx="3459707" cy="409617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B47F42-B087-D031-2F97-50E223FA22DD}"/>
                </a:ext>
              </a:extLst>
            </p:cNvPr>
            <p:cNvSpPr/>
            <p:nvPr/>
          </p:nvSpPr>
          <p:spPr>
            <a:xfrm>
              <a:off x="6935339" y="3620066"/>
              <a:ext cx="2820537" cy="2729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8" descr="一張含有 文字, 裝置, 儀錶, 量表 的圖片&#10;&#10;自動產生的描述">
            <a:extLst>
              <a:ext uri="{FF2B5EF4-FFF2-40B4-BE49-F238E27FC236}">
                <a16:creationId xmlns:a16="http://schemas.microsoft.com/office/drawing/2014/main" id="{BF0828FE-3CCE-69DF-C08C-7D644EEB6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0" y="5140649"/>
            <a:ext cx="4813111" cy="10463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E1DB825-1D62-B524-9302-052B3C9B9511}"/>
              </a:ext>
            </a:extLst>
          </p:cNvPr>
          <p:cNvSpPr txBox="1"/>
          <p:nvPr/>
        </p:nvSpPr>
        <p:spPr>
          <a:xfrm>
            <a:off x="834789" y="3291384"/>
            <a:ext cx="33573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>
                <a:ea typeface="+mn-lt"/>
                <a:cs typeface="+mn-lt"/>
              </a:rPr>
              <a:t>要先開權限才能執行 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5550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E89D8E-F7D2-42F8-699F-F7A49A9D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gdb_peda</a:t>
            </a:r>
          </a:p>
        </p:txBody>
      </p:sp>
      <p:pic>
        <p:nvPicPr>
          <p:cNvPr id="5" name="圖片 5" descr="一張含有 文字, 裝置, 量表, 儀錶 的圖片&#10;&#10;自動產生的描述">
            <a:extLst>
              <a:ext uri="{FF2B5EF4-FFF2-40B4-BE49-F238E27FC236}">
                <a16:creationId xmlns:a16="http://schemas.microsoft.com/office/drawing/2014/main" id="{099A5F5D-0DE6-0452-551D-AB3BD0DC2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018" y="1807487"/>
            <a:ext cx="5621455" cy="827822"/>
          </a:xfr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AE00B35-6643-262D-3DDB-984994F4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58" y="3328741"/>
            <a:ext cx="5609229" cy="2452399"/>
          </a:xfrm>
          <a:prstGeom prst="rect">
            <a:avLst/>
          </a:prstGeom>
        </p:spPr>
      </p:pic>
      <p:sp>
        <p:nvSpPr>
          <p:cNvPr id="7" name="箭號: 向左 6">
            <a:extLst>
              <a:ext uri="{FF2B5EF4-FFF2-40B4-BE49-F238E27FC236}">
                <a16:creationId xmlns:a16="http://schemas.microsoft.com/office/drawing/2014/main" id="{D5D3A89D-CF5B-4C5E-D629-6E6418B6F47A}"/>
              </a:ext>
            </a:extLst>
          </p:cNvPr>
          <p:cNvSpPr/>
          <p:nvPr/>
        </p:nvSpPr>
        <p:spPr>
          <a:xfrm>
            <a:off x="4526347" y="4392235"/>
            <a:ext cx="2820536" cy="307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757E14C8-5C52-ABA2-C8EE-CC939D92ED71}"/>
              </a:ext>
            </a:extLst>
          </p:cNvPr>
          <p:cNvSpPr/>
          <p:nvPr/>
        </p:nvSpPr>
        <p:spPr>
          <a:xfrm>
            <a:off x="4526346" y="4699309"/>
            <a:ext cx="2820536" cy="307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33799C-2093-4900-D798-0B04315A3411}"/>
              </a:ext>
            </a:extLst>
          </p:cNvPr>
          <p:cNvSpPr txBox="1"/>
          <p:nvPr/>
        </p:nvSpPr>
        <p:spPr>
          <a:xfrm>
            <a:off x="7931624" y="44741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ea typeface="+mn-lt"/>
                <a:cs typeface="+mn-lt"/>
              </a:rPr>
              <a:t>確定都是</a:t>
            </a:r>
            <a:r>
              <a:rPr lang="en-US" sz="2400" dirty="0">
                <a:ea typeface="+mn-lt"/>
                <a:cs typeface="+mn-lt"/>
              </a:rPr>
              <a:t>disabled </a:t>
            </a:r>
            <a:endParaRPr lang="zh-TW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089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4C9D2-0DC4-33ED-04A6-01C4C3DC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ea typeface="+mj-lt"/>
                <a:cs typeface="+mj-lt"/>
              </a:rPr>
              <a:t>逆向分析 </a:t>
            </a:r>
            <a:endParaRPr lang="zh-TW" b="1">
              <a:ea typeface="新細明體"/>
              <a:cs typeface="Calibri Ligh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C9B0AB9-A0C2-E0C4-C933-B6D05B8C9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419" y="824790"/>
            <a:ext cx="6559011" cy="5374919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E4DF26-EF02-39AC-895D-B306A8B7C713}"/>
              </a:ext>
            </a:extLst>
          </p:cNvPr>
          <p:cNvSpPr/>
          <p:nvPr/>
        </p:nvSpPr>
        <p:spPr>
          <a:xfrm>
            <a:off x="4581100" y="4473052"/>
            <a:ext cx="5766178" cy="238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780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DBDEF1F-D627-47E9-CE08-164BCF7BA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905" y="258609"/>
            <a:ext cx="5135681" cy="991312"/>
          </a:xfr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BCB1904-0759-BADA-1112-F4103B18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68" y="1452010"/>
            <a:ext cx="6814781" cy="50003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68E854C-798F-25D7-2D6B-EAC84B3CBD29}"/>
              </a:ext>
            </a:extLst>
          </p:cNvPr>
          <p:cNvSpPr txBox="1"/>
          <p:nvPr/>
        </p:nvSpPr>
        <p:spPr>
          <a:xfrm>
            <a:off x="8818728" y="219956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ea typeface="新細明體"/>
                <a:cs typeface="Calibri"/>
              </a:rPr>
              <a:t>0x20 var_20h</a:t>
            </a:r>
          </a:p>
        </p:txBody>
      </p:sp>
      <p:sp>
        <p:nvSpPr>
          <p:cNvPr id="10" name="箭號: 向左 9">
            <a:extLst>
              <a:ext uri="{FF2B5EF4-FFF2-40B4-BE49-F238E27FC236}">
                <a16:creationId xmlns:a16="http://schemas.microsoft.com/office/drawing/2014/main" id="{E6FA4594-A8B8-976D-CEB4-06C144B63562}"/>
              </a:ext>
            </a:extLst>
          </p:cNvPr>
          <p:cNvSpPr/>
          <p:nvPr/>
        </p:nvSpPr>
        <p:spPr>
          <a:xfrm>
            <a:off x="5265601" y="2276832"/>
            <a:ext cx="3491550" cy="3298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456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E3FB88E-D375-DF72-6D11-B2E7797D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48" y="1851570"/>
            <a:ext cx="6894394" cy="315958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8A411B9-3343-B702-AF8D-774C1244A840}"/>
              </a:ext>
            </a:extLst>
          </p:cNvPr>
          <p:cNvSpPr txBox="1"/>
          <p:nvPr/>
        </p:nvSpPr>
        <p:spPr>
          <a:xfrm>
            <a:off x="8989325" y="285920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800">
                <a:ea typeface="新細明體"/>
              </a:rPr>
              <a:t>Name: abc</a:t>
            </a:r>
            <a:endParaRPr lang="zh-TW" altLang="en-US" sz="2800">
              <a:ea typeface="新細明體"/>
              <a:cs typeface="Calibri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DE69FD-01D1-B4E3-2B5E-6F9A35F43ABC}"/>
              </a:ext>
            </a:extLst>
          </p:cNvPr>
          <p:cNvSpPr/>
          <p:nvPr/>
        </p:nvSpPr>
        <p:spPr>
          <a:xfrm>
            <a:off x="8993876" y="2767082"/>
            <a:ext cx="943970" cy="8302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CE7F577-427F-E7F1-C159-52FF63E50475}"/>
              </a:ext>
            </a:extLst>
          </p:cNvPr>
          <p:cNvGrpSpPr/>
          <p:nvPr/>
        </p:nvGrpSpPr>
        <p:grpSpPr>
          <a:xfrm>
            <a:off x="3559631" y="1867400"/>
            <a:ext cx="5663818" cy="990668"/>
            <a:chOff x="3559631" y="1867400"/>
            <a:chExt cx="5663818" cy="990668"/>
          </a:xfrm>
        </p:grpSpPr>
        <p:sp>
          <p:nvSpPr>
            <p:cNvPr id="13" name="箭號: 向左 12">
              <a:extLst>
                <a:ext uri="{FF2B5EF4-FFF2-40B4-BE49-F238E27FC236}">
                  <a16:creationId xmlns:a16="http://schemas.microsoft.com/office/drawing/2014/main" id="{50DA9E37-F0E6-7AF4-347F-EE0200D9C812}"/>
                </a:ext>
              </a:extLst>
            </p:cNvPr>
            <p:cNvSpPr/>
            <p:nvPr/>
          </p:nvSpPr>
          <p:spPr>
            <a:xfrm>
              <a:off x="3559631" y="1867400"/>
              <a:ext cx="5663818" cy="38668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6E2E1F-BEEE-8D90-62D6-8291C9E50937}"/>
                </a:ext>
              </a:extLst>
            </p:cNvPr>
            <p:cNvSpPr/>
            <p:nvPr/>
          </p:nvSpPr>
          <p:spPr>
            <a:xfrm>
              <a:off x="8993875" y="1948218"/>
              <a:ext cx="227462" cy="909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箭號: 向左 32">
            <a:extLst>
              <a:ext uri="{FF2B5EF4-FFF2-40B4-BE49-F238E27FC236}">
                <a16:creationId xmlns:a16="http://schemas.microsoft.com/office/drawing/2014/main" id="{1DDD497D-DE32-2E15-92B5-75FFBDE74E94}"/>
              </a:ext>
            </a:extLst>
          </p:cNvPr>
          <p:cNvSpPr/>
          <p:nvPr/>
        </p:nvSpPr>
        <p:spPr>
          <a:xfrm>
            <a:off x="3655165" y="4010098"/>
            <a:ext cx="6880743" cy="3411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F58E4-FF2A-4A48-78F1-DADF04EF2F34}"/>
              </a:ext>
            </a:extLst>
          </p:cNvPr>
          <p:cNvSpPr/>
          <p:nvPr/>
        </p:nvSpPr>
        <p:spPr>
          <a:xfrm>
            <a:off x="10488304" y="3385782"/>
            <a:ext cx="102358" cy="898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77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FA103-3DC6-EAAD-FF57-BB2FB5A3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解題 : </a:t>
            </a:r>
            <a:r>
              <a:rPr lang="zh-TW">
                <a:latin typeface="Calibri"/>
                <a:ea typeface="新細明體"/>
                <a:cs typeface="Calibri"/>
              </a:rPr>
              <a:t>Buffer overflow</a:t>
            </a:r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0DB8B1D5-C59A-DF1C-F4A1-289B1D591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788" y="2053088"/>
            <a:ext cx="4690573" cy="4351338"/>
          </a:xfrm>
        </p:spPr>
      </p:pic>
    </p:spTree>
    <p:extLst>
      <p:ext uri="{BB962C8B-B14F-4D97-AF65-F5344CB8AC3E}">
        <p14:creationId xmlns:p14="http://schemas.microsoft.com/office/powerpoint/2010/main" val="2326404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C160FA-F24F-915A-D160-D857D6D2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85"/>
            <a:ext cx="10515600" cy="1325563"/>
          </a:xfrm>
        </p:spPr>
        <p:txBody>
          <a:bodyPr/>
          <a:lstStyle/>
          <a:p>
            <a:r>
              <a:rPr lang="zh-TW" sz="3600">
                <a:ea typeface="+mj-lt"/>
                <a:cs typeface="+mj-lt"/>
              </a:rPr>
              <a:t>找到可執行區段</a:t>
            </a:r>
            <a:r>
              <a:rPr lang="zh-TW" altLang="en-US">
                <a:ea typeface="+mj-lt"/>
                <a:cs typeface="+mj-lt"/>
              </a:rPr>
              <a:t> </a:t>
            </a:r>
            <a:endParaRPr lang="zh-TW"/>
          </a:p>
        </p:txBody>
      </p:sp>
      <p:pic>
        <p:nvPicPr>
          <p:cNvPr id="4" name="圖片 4" descr="一張含有 文字, 裝置, 儀錶, 控制台 的圖片&#10;&#10;自動產生的描述">
            <a:extLst>
              <a:ext uri="{FF2B5EF4-FFF2-40B4-BE49-F238E27FC236}">
                <a16:creationId xmlns:a16="http://schemas.microsoft.com/office/drawing/2014/main" id="{B8F0F31A-6F1B-EA6F-BCA9-F1F608F7F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02" y="1327362"/>
            <a:ext cx="6438900" cy="1095375"/>
          </a:xfr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4B3611C-B02C-C099-3986-F6252F63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" y="2611324"/>
            <a:ext cx="6587318" cy="1544365"/>
          </a:xfrm>
          <a:prstGeom prst="rect">
            <a:avLst/>
          </a:prstGeom>
        </p:spPr>
      </p:pic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9A22DD4-A124-F9DB-1B6A-B360F991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1" y="5268147"/>
            <a:ext cx="6348483" cy="1188092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E2CDA8EF-2FF9-E12A-7F4C-BE9BBAB90EC5}"/>
              </a:ext>
            </a:extLst>
          </p:cNvPr>
          <p:cNvGrpSpPr/>
          <p:nvPr/>
        </p:nvGrpSpPr>
        <p:grpSpPr>
          <a:xfrm>
            <a:off x="3492120" y="4350793"/>
            <a:ext cx="193344" cy="750626"/>
            <a:chOff x="7813911" y="4020972"/>
            <a:chExt cx="193344" cy="750626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1112C67-D7BD-70E8-E910-92A13AA82A4B}"/>
                </a:ext>
              </a:extLst>
            </p:cNvPr>
            <p:cNvSpPr/>
            <p:nvPr/>
          </p:nvSpPr>
          <p:spPr>
            <a:xfrm>
              <a:off x="7813912" y="4020972"/>
              <a:ext cx="193343" cy="1933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830FE5D1-A5E3-9968-A0B5-45AB57C70C89}"/>
                </a:ext>
              </a:extLst>
            </p:cNvPr>
            <p:cNvSpPr/>
            <p:nvPr/>
          </p:nvSpPr>
          <p:spPr>
            <a:xfrm>
              <a:off x="7813911" y="4293927"/>
              <a:ext cx="193343" cy="1933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EE761A0-6F12-7917-D350-B6E825E515FD}"/>
                </a:ext>
              </a:extLst>
            </p:cNvPr>
            <p:cNvSpPr/>
            <p:nvPr/>
          </p:nvSpPr>
          <p:spPr>
            <a:xfrm>
              <a:off x="7813911" y="4578255"/>
              <a:ext cx="193343" cy="1933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967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62612-85A6-17F7-498E-75FFAB6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答案程式 </a:t>
            </a:r>
            <a:endParaRPr lang="zh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7CF42D4-D0E5-B8E8-33CE-7EFACBF52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519" y="1718469"/>
            <a:ext cx="6919422" cy="4783517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28CA311-AB0D-77A5-4919-501D03E69845}"/>
              </a:ext>
            </a:extLst>
          </p:cNvPr>
          <p:cNvSpPr txBox="1"/>
          <p:nvPr/>
        </p:nvSpPr>
        <p:spPr>
          <a:xfrm>
            <a:off x="6885296" y="561832"/>
            <a:ext cx="43354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</a:rPr>
              <a:t>Shell code: </a:t>
            </a:r>
            <a:endParaRPr lang="zh-TW" altLang="en-US">
              <a:ea typeface="新細明體" panose="02020500000000000000" pitchFamily="18" charset="-120"/>
              <a:cs typeface="+mn-lt"/>
            </a:endParaRPr>
          </a:p>
          <a:p>
            <a:r>
              <a:rPr lang="zh-TW" dirty="0">
                <a:ea typeface="+mn-lt"/>
                <a:cs typeface="+mn-lt"/>
                <a:hlinkClick r:id="rId3"/>
              </a:rPr>
              <a:t>https://www.exploit-db.com/shellcodes/46907</a:t>
            </a: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8462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C2A22FD-14D4-3374-24AC-EED446F2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1942543"/>
            <a:ext cx="8890379" cy="3184904"/>
          </a:xfrm>
        </p:spPr>
      </p:pic>
    </p:spTree>
    <p:extLst>
      <p:ext uri="{BB962C8B-B14F-4D97-AF65-F5344CB8AC3E}">
        <p14:creationId xmlns:p14="http://schemas.microsoft.com/office/powerpoint/2010/main" val="342835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CFF2A-A213-B4F7-C5D7-576E2AD7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題目檔案</a:t>
            </a:r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7D0E999-D12F-AE92-073A-EAF4939D6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045" y="1825625"/>
            <a:ext cx="7335910" cy="4351338"/>
          </a:xfrm>
        </p:spPr>
      </p:pic>
    </p:spTree>
    <p:extLst>
      <p:ext uri="{BB962C8B-B14F-4D97-AF65-F5344CB8AC3E}">
        <p14:creationId xmlns:p14="http://schemas.microsoft.com/office/powerpoint/2010/main" val="337173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7FE58-71A9-862C-D3EE-72CCD569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pass.c 內容</a:t>
            </a:r>
            <a:endParaRPr lang="zh-TW" altLang="en-US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F00330E-8F2A-00FA-DD7B-E43D87CA3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115" y="1825625"/>
            <a:ext cx="4455770" cy="4351338"/>
          </a:xfrm>
        </p:spPr>
      </p:pic>
    </p:spTree>
    <p:extLst>
      <p:ext uri="{BB962C8B-B14F-4D97-AF65-F5344CB8AC3E}">
        <p14:creationId xmlns:p14="http://schemas.microsoft.com/office/powerpoint/2010/main" val="20788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456F3-88AA-B625-5E4C-C16D9F6E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67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sz="3600" b="1">
                <a:ea typeface="+mj-lt"/>
                <a:cs typeface="+mj-lt"/>
              </a:rPr>
              <a:t>安裝gdb peda</a:t>
            </a:r>
            <a:r>
              <a:rPr lang="zh-TW" altLang="en-US" sz="3600" b="1">
                <a:ea typeface="+mj-lt"/>
                <a:cs typeface="+mj-lt"/>
              </a:rPr>
              <a:t> </a:t>
            </a:r>
            <a:endParaRPr lang="zh-TW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25D4033-0746-EFE8-33C4-98E725D7D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684" y="2727645"/>
            <a:ext cx="7232033" cy="3889327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221728F-AFC7-C391-47F1-858849336E04}"/>
              </a:ext>
            </a:extLst>
          </p:cNvPr>
          <p:cNvSpPr txBox="1"/>
          <p:nvPr/>
        </p:nvSpPr>
        <p:spPr>
          <a:xfrm>
            <a:off x="5315803" y="357115"/>
            <a:ext cx="635985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>
                <a:ea typeface="+mn-lt"/>
                <a:cs typeface="+mn-lt"/>
              </a:rPr>
              <a:t>sudo apt install git</a:t>
            </a:r>
            <a:r>
              <a:rPr lang="zh-TW" altLang="en-US" sz="2400">
                <a:ea typeface="+mn-lt"/>
                <a:cs typeface="+mn-lt"/>
              </a:rPr>
              <a:t> </a:t>
            </a:r>
            <a:endParaRPr lang="zh-TW" sz="2400" dirty="0">
              <a:ea typeface="新細明體"/>
              <a:cs typeface="Calibri"/>
            </a:endParaRPr>
          </a:p>
          <a:p>
            <a:endParaRPr lang="zh-TW" sz="2400" dirty="0">
              <a:ea typeface="新細明體"/>
              <a:cs typeface="Calibri"/>
            </a:endParaRPr>
          </a:p>
          <a:p>
            <a:r>
              <a:rPr lang="zh-TW" sz="2400">
                <a:ea typeface="+mn-lt"/>
                <a:cs typeface="+mn-lt"/>
              </a:rPr>
              <a:t>git clone </a:t>
            </a:r>
            <a:r>
              <a:rPr lang="zh-TW" sz="2400" dirty="0">
                <a:ea typeface="+mn-lt"/>
                <a:cs typeface="+mn-lt"/>
                <a:hlinkClick r:id="rId3"/>
              </a:rPr>
              <a:t>https://github.com/longld/peda.git</a:t>
            </a:r>
            <a:r>
              <a:rPr lang="zh-TW" sz="2400">
                <a:ea typeface="+mn-lt"/>
                <a:cs typeface="+mn-lt"/>
              </a:rPr>
              <a:t> ~/peda</a:t>
            </a:r>
            <a:r>
              <a:rPr lang="zh-TW" altLang="en-US" sz="2400">
                <a:ea typeface="+mn-lt"/>
                <a:cs typeface="+mn-lt"/>
              </a:rPr>
              <a:t> </a:t>
            </a:r>
            <a:endParaRPr lang="zh-TW" sz="2400" dirty="0">
              <a:ea typeface="新細明體"/>
              <a:cs typeface="Calibri"/>
            </a:endParaRPr>
          </a:p>
          <a:p>
            <a:endParaRPr lang="zh-TW" sz="2400" dirty="0">
              <a:ea typeface="新細明體"/>
              <a:cs typeface="Calibri"/>
            </a:endParaRPr>
          </a:p>
          <a:p>
            <a:r>
              <a:rPr lang="zh-TW" sz="2400">
                <a:ea typeface="+mn-lt"/>
                <a:cs typeface="+mn-lt"/>
              </a:rPr>
              <a:t>echo "source ~/peda/peda.py" &gt;&gt; ~/.gdbinit</a:t>
            </a:r>
            <a:endParaRPr lang="zh-TW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516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EC3AB-4AB9-84D5-A27C-F73A575B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872"/>
            <a:ext cx="10515600" cy="1325563"/>
          </a:xfrm>
        </p:spPr>
        <p:txBody>
          <a:bodyPr/>
          <a:lstStyle/>
          <a:p>
            <a:r>
              <a:rPr lang="zh-TW" altLang="en-US" b="1">
                <a:latin typeface="Microsoft JhengHei"/>
                <a:ea typeface="Microsoft JhengHei"/>
                <a:cs typeface="Calibri Light"/>
              </a:rPr>
              <a:t>程式行為分析</a:t>
            </a:r>
            <a:endParaRPr lang="zh-TW" altLang="en-US" b="1">
              <a:latin typeface="Microsoft JhengHei"/>
              <a:ea typeface="Microsoft JhengHei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7836999-A649-5F70-54E5-C3FE8269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612" y="2145695"/>
            <a:ext cx="7142328" cy="1709524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EACA8CB-81FF-F9A8-EF48-E348B5123BDD}"/>
              </a:ext>
            </a:extLst>
          </p:cNvPr>
          <p:cNvSpPr txBox="1"/>
          <p:nvPr/>
        </p:nvSpPr>
        <p:spPr>
          <a:xfrm>
            <a:off x="834788" y="433771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>
                <a:ea typeface="+mn-lt"/>
                <a:cs typeface="+mn-lt"/>
              </a:rPr>
              <a:t>問題 : 權限不足</a:t>
            </a:r>
            <a:endParaRPr lang="zh-TW" sz="2400"/>
          </a:p>
        </p:txBody>
      </p:sp>
    </p:spTree>
    <p:extLst>
      <p:ext uri="{BB962C8B-B14F-4D97-AF65-F5344CB8AC3E}">
        <p14:creationId xmlns:p14="http://schemas.microsoft.com/office/powerpoint/2010/main" val="410430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2A122-58BE-8A47-E0B3-97B2F41E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開啟權限</a:t>
            </a:r>
            <a:endParaRPr lang="zh-TW" altLang="en-US" dirty="0">
              <a:latin typeface="Microsoft JhengHei"/>
              <a:ea typeface="Microsoft JhengHei"/>
              <a:cs typeface="Calibri Light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D5FA00D-D16F-F733-62B1-A7BC24A9C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17" y="2358658"/>
            <a:ext cx="6390279" cy="3524107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CA7ABDF-446A-4355-7696-82494849AF2B}"/>
              </a:ext>
            </a:extLst>
          </p:cNvPr>
          <p:cNvGrpSpPr/>
          <p:nvPr/>
        </p:nvGrpSpPr>
        <p:grpSpPr>
          <a:xfrm>
            <a:off x="732430" y="2442257"/>
            <a:ext cx="4187587" cy="3656708"/>
            <a:chOff x="732430" y="2237541"/>
            <a:chExt cx="4187587" cy="3656708"/>
          </a:xfrm>
        </p:grpSpPr>
        <p:pic>
          <p:nvPicPr>
            <p:cNvPr id="3" name="圖片 4" descr="一張含有 文字 的圖片&#10;&#10;自動產生的描述">
              <a:extLst>
                <a:ext uri="{FF2B5EF4-FFF2-40B4-BE49-F238E27FC236}">
                  <a16:creationId xmlns:a16="http://schemas.microsoft.com/office/drawing/2014/main" id="{36C154B7-D298-9AFD-BFE7-22D41C229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430" y="2237541"/>
              <a:ext cx="4187587" cy="365670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80B5539-D2D6-D45F-63EA-17DB1783CBB7}"/>
                </a:ext>
              </a:extLst>
            </p:cNvPr>
            <p:cNvSpPr/>
            <p:nvPr/>
          </p:nvSpPr>
          <p:spPr>
            <a:xfrm>
              <a:off x="1601336" y="4905232"/>
              <a:ext cx="2456596" cy="3753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64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42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程式安全期末報告</vt:lpstr>
      <vt:lpstr>agenda</vt:lpstr>
      <vt:lpstr>PowerPoint 簡報</vt:lpstr>
      <vt:lpstr>解題 : Buffer overflow</vt:lpstr>
      <vt:lpstr>題目檔案</vt:lpstr>
      <vt:lpstr>pass.c 內容</vt:lpstr>
      <vt:lpstr>安裝gdb peda </vt:lpstr>
      <vt:lpstr>程式行為分析</vt:lpstr>
      <vt:lpstr>開啟權限</vt:lpstr>
      <vt:lpstr>PowerPoint 簡報</vt:lpstr>
      <vt:lpstr>新問題 無法安裝gdb</vt:lpstr>
      <vt:lpstr>解決方法 </vt:lpstr>
      <vt:lpstr>問題解決:白忙一場                                                                         </vt:lpstr>
      <vt:lpstr>PEDA - 針對GDB的Python漏洞利用開發協助</vt:lpstr>
      <vt:lpstr>gdb-peda$ checksec  gdb-peda$ aslr</vt:lpstr>
      <vt:lpstr>radare2</vt:lpstr>
      <vt:lpstr>逆向分析 </vt:lpstr>
      <vt:lpstr>PowerPoint 簡報</vt:lpstr>
      <vt:lpstr>PowerPoint 簡報</vt:lpstr>
      <vt:lpstr>答案程式</vt:lpstr>
      <vt:lpstr>執行結果 python3 pass_ans.py</vt:lpstr>
      <vt:lpstr>PowerPoint 簡報</vt:lpstr>
      <vt:lpstr>解題 : return to code</vt:lpstr>
      <vt:lpstr>題目檔案 </vt:lpstr>
      <vt:lpstr>gohome.c 內容 </vt:lpstr>
      <vt:lpstr>程式行為分析</vt:lpstr>
      <vt:lpstr>逆向分析 </vt:lpstr>
      <vt:lpstr>PowerPoint 簡報</vt:lpstr>
      <vt:lpstr>答案程式</vt:lpstr>
      <vt:lpstr>執行結果 python3 gohome_ans.py </vt:lpstr>
      <vt:lpstr>PowerPoint 簡報</vt:lpstr>
      <vt:lpstr>題目檔案 </vt:lpstr>
      <vt:lpstr>攻擊條件  程式編譯時必須是 PIE disable 且關閉nx </vt:lpstr>
      <vt:lpstr>程式行為分析 </vt:lpstr>
      <vt:lpstr>$ ./ret2sc </vt:lpstr>
      <vt:lpstr>gdb_peda</vt:lpstr>
      <vt:lpstr>逆向分析 </vt:lpstr>
      <vt:lpstr>PowerPoint 簡報</vt:lpstr>
      <vt:lpstr>PowerPoint 簡報</vt:lpstr>
      <vt:lpstr>找到可執行區段 </vt:lpstr>
      <vt:lpstr>答案程式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/>
  <cp:revision>695</cp:revision>
  <dcterms:created xsi:type="dcterms:W3CDTF">2022-05-05T01:46:20Z</dcterms:created>
  <dcterms:modified xsi:type="dcterms:W3CDTF">2022-05-18T17:45:36Z</dcterms:modified>
</cp:coreProperties>
</file>